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sldIdLst>
    <p:sldId id="256" r:id="rId2"/>
    <p:sldId id="257" r:id="rId3"/>
    <p:sldId id="265" r:id="rId4"/>
    <p:sldId id="437" r:id="rId5"/>
    <p:sldId id="478" r:id="rId6"/>
    <p:sldId id="439" r:id="rId7"/>
    <p:sldId id="441" r:id="rId8"/>
    <p:sldId id="479" r:id="rId9"/>
    <p:sldId id="480" r:id="rId10"/>
    <p:sldId id="481" r:id="rId11"/>
    <p:sldId id="482" r:id="rId12"/>
    <p:sldId id="483" r:id="rId13"/>
    <p:sldId id="484" r:id="rId14"/>
    <p:sldId id="485" r:id="rId15"/>
    <p:sldId id="486" r:id="rId16"/>
    <p:sldId id="487" r:id="rId17"/>
    <p:sldId id="488" r:id="rId18"/>
    <p:sldId id="489" r:id="rId19"/>
    <p:sldId id="490" r:id="rId20"/>
    <p:sldId id="502" r:id="rId21"/>
    <p:sldId id="474" r:id="rId22"/>
    <p:sldId id="475" r:id="rId23"/>
    <p:sldId id="476" r:id="rId24"/>
    <p:sldId id="477" r:id="rId25"/>
    <p:sldId id="445" r:id="rId26"/>
    <p:sldId id="446" r:id="rId27"/>
    <p:sldId id="447" r:id="rId28"/>
    <p:sldId id="448" r:id="rId29"/>
    <p:sldId id="449" r:id="rId30"/>
    <p:sldId id="450" r:id="rId31"/>
    <p:sldId id="451" r:id="rId32"/>
    <p:sldId id="452" r:id="rId33"/>
    <p:sldId id="453" r:id="rId34"/>
    <p:sldId id="454" r:id="rId35"/>
    <p:sldId id="455" r:id="rId36"/>
    <p:sldId id="456" r:id="rId37"/>
    <p:sldId id="457" r:id="rId38"/>
    <p:sldId id="458" r:id="rId39"/>
    <p:sldId id="459" r:id="rId40"/>
    <p:sldId id="460" r:id="rId41"/>
    <p:sldId id="461" r:id="rId42"/>
    <p:sldId id="462" r:id="rId43"/>
    <p:sldId id="491" r:id="rId44"/>
    <p:sldId id="463" r:id="rId45"/>
    <p:sldId id="464" r:id="rId46"/>
    <p:sldId id="465" r:id="rId47"/>
    <p:sldId id="492" r:id="rId48"/>
    <p:sldId id="493" r:id="rId49"/>
    <p:sldId id="494" r:id="rId50"/>
    <p:sldId id="495" r:id="rId51"/>
    <p:sldId id="496" r:id="rId52"/>
    <p:sldId id="497" r:id="rId53"/>
    <p:sldId id="498" r:id="rId54"/>
    <p:sldId id="499" r:id="rId55"/>
    <p:sldId id="500" r:id="rId56"/>
    <p:sldId id="501" r:id="rId57"/>
    <p:sldId id="466" r:id="rId58"/>
    <p:sldId id="467" r:id="rId59"/>
    <p:sldId id="468" r:id="rId60"/>
    <p:sldId id="469" r:id="rId61"/>
    <p:sldId id="470" r:id="rId62"/>
    <p:sldId id="471" r:id="rId63"/>
    <p:sldId id="263" r:id="rId6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909EAD-40DF-4B8F-8CA4-B6B72A5BD43D}" v="1" dt="2023-10-21T17:26:30.005"/>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343" autoAdjust="0"/>
  </p:normalViewPr>
  <p:slideViewPr>
    <p:cSldViewPr snapToGrid="0" showGuides="1">
      <p:cViewPr varScale="1">
        <p:scale>
          <a:sx n="78" d="100"/>
          <a:sy n="78" d="100"/>
        </p:scale>
        <p:origin x="87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29909EAD-40DF-4B8F-8CA4-B6B72A5BD43D}"/>
    <pc:docChg chg="modSld">
      <pc:chgData name="Radim Boháč" userId="e5098a9a-6a28-40ce-ac6e-47e9b8c9add8" providerId="ADAL" clId="{29909EAD-40DF-4B8F-8CA4-B6B72A5BD43D}" dt="2023-10-21T17:26:30.005" v="0"/>
      <pc:docMkLst>
        <pc:docMk/>
      </pc:docMkLst>
      <pc:sldChg chg="delSp modTransition modAnim">
        <pc:chgData name="Radim Boháč" userId="e5098a9a-6a28-40ce-ac6e-47e9b8c9add8" providerId="ADAL" clId="{29909EAD-40DF-4B8F-8CA4-B6B72A5BD43D}" dt="2023-10-21T17:26:30.005" v="0"/>
        <pc:sldMkLst>
          <pc:docMk/>
          <pc:sldMk cId="4086439368" sldId="256"/>
        </pc:sldMkLst>
        <pc:picChg chg="del">
          <ac:chgData name="Radim Boháč" userId="e5098a9a-6a28-40ce-ac6e-47e9b8c9add8" providerId="ADAL" clId="{29909EAD-40DF-4B8F-8CA4-B6B72A5BD43D}" dt="2023-10-21T17:26:30.005" v="0"/>
          <ac:picMkLst>
            <pc:docMk/>
            <pc:sldMk cId="4086439368" sldId="256"/>
            <ac:picMk id="2"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188188334" sldId="257"/>
        </pc:sldMkLst>
        <pc:picChg chg="del">
          <ac:chgData name="Radim Boháč" userId="e5098a9a-6a28-40ce-ac6e-47e9b8c9add8" providerId="ADAL" clId="{29909EAD-40DF-4B8F-8CA4-B6B72A5BD43D}" dt="2023-10-21T17:26:30.005" v="0"/>
          <ac:picMkLst>
            <pc:docMk/>
            <pc:sldMk cId="3188188334" sldId="257"/>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97342884" sldId="263"/>
        </pc:sldMkLst>
        <pc:picChg chg="del">
          <ac:chgData name="Radim Boháč" userId="e5098a9a-6a28-40ce-ac6e-47e9b8c9add8" providerId="ADAL" clId="{29909EAD-40DF-4B8F-8CA4-B6B72A5BD43D}" dt="2023-10-21T17:26:30.005" v="0"/>
          <ac:picMkLst>
            <pc:docMk/>
            <pc:sldMk cId="297342884" sldId="263"/>
            <ac:picMk id="6" creationId="{39AB0D5D-2EA7-4047-8B42-F9578B3118FA}"/>
          </ac:picMkLst>
        </pc:picChg>
      </pc:sldChg>
      <pc:sldChg chg="delSp modTransition modAnim">
        <pc:chgData name="Radim Boháč" userId="e5098a9a-6a28-40ce-ac6e-47e9b8c9add8" providerId="ADAL" clId="{29909EAD-40DF-4B8F-8CA4-B6B72A5BD43D}" dt="2023-10-21T17:26:30.005" v="0"/>
        <pc:sldMkLst>
          <pc:docMk/>
          <pc:sldMk cId="3478807263" sldId="265"/>
        </pc:sldMkLst>
        <pc:picChg chg="del">
          <ac:chgData name="Radim Boháč" userId="e5098a9a-6a28-40ce-ac6e-47e9b8c9add8" providerId="ADAL" clId="{29909EAD-40DF-4B8F-8CA4-B6B72A5BD43D}" dt="2023-10-21T17:26:30.005" v="0"/>
          <ac:picMkLst>
            <pc:docMk/>
            <pc:sldMk cId="3478807263" sldId="265"/>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4129070110" sldId="437"/>
        </pc:sldMkLst>
        <pc:picChg chg="del">
          <ac:chgData name="Radim Boháč" userId="e5098a9a-6a28-40ce-ac6e-47e9b8c9add8" providerId="ADAL" clId="{29909EAD-40DF-4B8F-8CA4-B6B72A5BD43D}" dt="2023-10-21T17:26:30.005" v="0"/>
          <ac:picMkLst>
            <pc:docMk/>
            <pc:sldMk cId="4129070110" sldId="437"/>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091104358" sldId="439"/>
        </pc:sldMkLst>
        <pc:picChg chg="del">
          <ac:chgData name="Radim Boháč" userId="e5098a9a-6a28-40ce-ac6e-47e9b8c9add8" providerId="ADAL" clId="{29909EAD-40DF-4B8F-8CA4-B6B72A5BD43D}" dt="2023-10-21T17:26:30.005" v="0"/>
          <ac:picMkLst>
            <pc:docMk/>
            <pc:sldMk cId="3091104358" sldId="439"/>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509374606" sldId="441"/>
        </pc:sldMkLst>
        <pc:picChg chg="del">
          <ac:chgData name="Radim Boháč" userId="e5098a9a-6a28-40ce-ac6e-47e9b8c9add8" providerId="ADAL" clId="{29909EAD-40DF-4B8F-8CA4-B6B72A5BD43D}" dt="2023-10-21T17:26:30.005" v="0"/>
          <ac:picMkLst>
            <pc:docMk/>
            <pc:sldMk cId="2509374606" sldId="441"/>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686026372" sldId="445"/>
        </pc:sldMkLst>
        <pc:picChg chg="del">
          <ac:chgData name="Radim Boháč" userId="e5098a9a-6a28-40ce-ac6e-47e9b8c9add8" providerId="ADAL" clId="{29909EAD-40DF-4B8F-8CA4-B6B72A5BD43D}" dt="2023-10-21T17:26:30.005" v="0"/>
          <ac:picMkLst>
            <pc:docMk/>
            <pc:sldMk cId="3686026372" sldId="445"/>
            <ac:picMk id="7"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613700290" sldId="446"/>
        </pc:sldMkLst>
        <pc:picChg chg="del">
          <ac:chgData name="Radim Boháč" userId="e5098a9a-6a28-40ce-ac6e-47e9b8c9add8" providerId="ADAL" clId="{29909EAD-40DF-4B8F-8CA4-B6B72A5BD43D}" dt="2023-10-21T17:26:30.005" v="0"/>
          <ac:picMkLst>
            <pc:docMk/>
            <pc:sldMk cId="613700290" sldId="446"/>
            <ac:picMk id="10"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139984295" sldId="447"/>
        </pc:sldMkLst>
        <pc:picChg chg="del">
          <ac:chgData name="Radim Boháč" userId="e5098a9a-6a28-40ce-ac6e-47e9b8c9add8" providerId="ADAL" clId="{29909EAD-40DF-4B8F-8CA4-B6B72A5BD43D}" dt="2023-10-21T17:26:30.005" v="0"/>
          <ac:picMkLst>
            <pc:docMk/>
            <pc:sldMk cId="2139984295" sldId="447"/>
            <ac:picMk id="3"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527037202" sldId="448"/>
        </pc:sldMkLst>
        <pc:picChg chg="del">
          <ac:chgData name="Radim Boháč" userId="e5098a9a-6a28-40ce-ac6e-47e9b8c9add8" providerId="ADAL" clId="{29909EAD-40DF-4B8F-8CA4-B6B72A5BD43D}" dt="2023-10-21T17:26:30.005" v="0"/>
          <ac:picMkLst>
            <pc:docMk/>
            <pc:sldMk cId="3527037202" sldId="448"/>
            <ac:picMk id="3"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608899501" sldId="449"/>
        </pc:sldMkLst>
        <pc:picChg chg="del">
          <ac:chgData name="Radim Boháč" userId="e5098a9a-6a28-40ce-ac6e-47e9b8c9add8" providerId="ADAL" clId="{29909EAD-40DF-4B8F-8CA4-B6B72A5BD43D}" dt="2023-10-21T17:26:30.005" v="0"/>
          <ac:picMkLst>
            <pc:docMk/>
            <pc:sldMk cId="1608899501" sldId="449"/>
            <ac:picMk id="7"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647103651" sldId="450"/>
        </pc:sldMkLst>
        <pc:picChg chg="del">
          <ac:chgData name="Radim Boháč" userId="e5098a9a-6a28-40ce-ac6e-47e9b8c9add8" providerId="ADAL" clId="{29909EAD-40DF-4B8F-8CA4-B6B72A5BD43D}" dt="2023-10-21T17:26:30.005" v="0"/>
          <ac:picMkLst>
            <pc:docMk/>
            <pc:sldMk cId="1647103651" sldId="450"/>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4096391474" sldId="451"/>
        </pc:sldMkLst>
        <pc:picChg chg="del">
          <ac:chgData name="Radim Boháč" userId="e5098a9a-6a28-40ce-ac6e-47e9b8c9add8" providerId="ADAL" clId="{29909EAD-40DF-4B8F-8CA4-B6B72A5BD43D}" dt="2023-10-21T17:26:30.005" v="0"/>
          <ac:picMkLst>
            <pc:docMk/>
            <pc:sldMk cId="4096391474" sldId="451"/>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100385715" sldId="452"/>
        </pc:sldMkLst>
        <pc:picChg chg="del">
          <ac:chgData name="Radim Boháč" userId="e5098a9a-6a28-40ce-ac6e-47e9b8c9add8" providerId="ADAL" clId="{29909EAD-40DF-4B8F-8CA4-B6B72A5BD43D}" dt="2023-10-21T17:26:30.005" v="0"/>
          <ac:picMkLst>
            <pc:docMk/>
            <pc:sldMk cId="3100385715" sldId="452"/>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957177689" sldId="453"/>
        </pc:sldMkLst>
        <pc:picChg chg="del">
          <ac:chgData name="Radim Boháč" userId="e5098a9a-6a28-40ce-ac6e-47e9b8c9add8" providerId="ADAL" clId="{29909EAD-40DF-4B8F-8CA4-B6B72A5BD43D}" dt="2023-10-21T17:26:30.005" v="0"/>
          <ac:picMkLst>
            <pc:docMk/>
            <pc:sldMk cId="2957177689" sldId="453"/>
            <ac:picMk id="5" creationId="{C1B98E9D-42A5-41D6-B4F5-D81FEE79B020}"/>
          </ac:picMkLst>
        </pc:picChg>
      </pc:sldChg>
      <pc:sldChg chg="delSp modTransition modAnim">
        <pc:chgData name="Radim Boháč" userId="e5098a9a-6a28-40ce-ac6e-47e9b8c9add8" providerId="ADAL" clId="{29909EAD-40DF-4B8F-8CA4-B6B72A5BD43D}" dt="2023-10-21T17:26:30.005" v="0"/>
        <pc:sldMkLst>
          <pc:docMk/>
          <pc:sldMk cId="2337424703" sldId="454"/>
        </pc:sldMkLst>
        <pc:picChg chg="del">
          <ac:chgData name="Radim Boháč" userId="e5098a9a-6a28-40ce-ac6e-47e9b8c9add8" providerId="ADAL" clId="{29909EAD-40DF-4B8F-8CA4-B6B72A5BD43D}" dt="2023-10-21T17:26:30.005" v="0"/>
          <ac:picMkLst>
            <pc:docMk/>
            <pc:sldMk cId="2337424703" sldId="454"/>
            <ac:picMk id="9"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440625787" sldId="455"/>
        </pc:sldMkLst>
        <pc:picChg chg="del">
          <ac:chgData name="Radim Boháč" userId="e5098a9a-6a28-40ce-ac6e-47e9b8c9add8" providerId="ADAL" clId="{29909EAD-40DF-4B8F-8CA4-B6B72A5BD43D}" dt="2023-10-21T17:26:30.005" v="0"/>
          <ac:picMkLst>
            <pc:docMk/>
            <pc:sldMk cId="2440625787" sldId="455"/>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04154957" sldId="456"/>
        </pc:sldMkLst>
        <pc:picChg chg="del">
          <ac:chgData name="Radim Boháč" userId="e5098a9a-6a28-40ce-ac6e-47e9b8c9add8" providerId="ADAL" clId="{29909EAD-40DF-4B8F-8CA4-B6B72A5BD43D}" dt="2023-10-21T17:26:30.005" v="0"/>
          <ac:picMkLst>
            <pc:docMk/>
            <pc:sldMk cId="304154957" sldId="456"/>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181722635" sldId="457"/>
        </pc:sldMkLst>
        <pc:picChg chg="del">
          <ac:chgData name="Radim Boháč" userId="e5098a9a-6a28-40ce-ac6e-47e9b8c9add8" providerId="ADAL" clId="{29909EAD-40DF-4B8F-8CA4-B6B72A5BD43D}" dt="2023-10-21T17:26:30.005" v="0"/>
          <ac:picMkLst>
            <pc:docMk/>
            <pc:sldMk cId="1181722635" sldId="457"/>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305148288" sldId="458"/>
        </pc:sldMkLst>
        <pc:picChg chg="del">
          <ac:chgData name="Radim Boháč" userId="e5098a9a-6a28-40ce-ac6e-47e9b8c9add8" providerId="ADAL" clId="{29909EAD-40DF-4B8F-8CA4-B6B72A5BD43D}" dt="2023-10-21T17:26:30.005" v="0"/>
          <ac:picMkLst>
            <pc:docMk/>
            <pc:sldMk cId="1305148288" sldId="458"/>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471395649" sldId="459"/>
        </pc:sldMkLst>
        <pc:picChg chg="del">
          <ac:chgData name="Radim Boháč" userId="e5098a9a-6a28-40ce-ac6e-47e9b8c9add8" providerId="ADAL" clId="{29909EAD-40DF-4B8F-8CA4-B6B72A5BD43D}" dt="2023-10-21T17:26:30.005" v="0"/>
          <ac:picMkLst>
            <pc:docMk/>
            <pc:sldMk cId="2471395649" sldId="459"/>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373470071" sldId="460"/>
        </pc:sldMkLst>
        <pc:picChg chg="del">
          <ac:chgData name="Radim Boháč" userId="e5098a9a-6a28-40ce-ac6e-47e9b8c9add8" providerId="ADAL" clId="{29909EAD-40DF-4B8F-8CA4-B6B72A5BD43D}" dt="2023-10-21T17:26:30.005" v="0"/>
          <ac:picMkLst>
            <pc:docMk/>
            <pc:sldMk cId="3373470071" sldId="460"/>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819528205" sldId="461"/>
        </pc:sldMkLst>
        <pc:picChg chg="del">
          <ac:chgData name="Radim Boháč" userId="e5098a9a-6a28-40ce-ac6e-47e9b8c9add8" providerId="ADAL" clId="{29909EAD-40DF-4B8F-8CA4-B6B72A5BD43D}" dt="2023-10-21T17:26:30.005" v="0"/>
          <ac:picMkLst>
            <pc:docMk/>
            <pc:sldMk cId="1819528205" sldId="461"/>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693861766" sldId="462"/>
        </pc:sldMkLst>
        <pc:picChg chg="del">
          <ac:chgData name="Radim Boháč" userId="e5098a9a-6a28-40ce-ac6e-47e9b8c9add8" providerId="ADAL" clId="{29909EAD-40DF-4B8F-8CA4-B6B72A5BD43D}" dt="2023-10-21T17:26:30.005" v="0"/>
          <ac:picMkLst>
            <pc:docMk/>
            <pc:sldMk cId="2693861766" sldId="462"/>
            <ac:picMk id="13" creationId="{DA37D63E-0F68-4733-96D6-E23158B60138}"/>
          </ac:picMkLst>
        </pc:picChg>
      </pc:sldChg>
      <pc:sldChg chg="delSp modTransition modAnim">
        <pc:chgData name="Radim Boháč" userId="e5098a9a-6a28-40ce-ac6e-47e9b8c9add8" providerId="ADAL" clId="{29909EAD-40DF-4B8F-8CA4-B6B72A5BD43D}" dt="2023-10-21T17:26:30.005" v="0"/>
        <pc:sldMkLst>
          <pc:docMk/>
          <pc:sldMk cId="590761755" sldId="463"/>
        </pc:sldMkLst>
        <pc:picChg chg="del">
          <ac:chgData name="Radim Boháč" userId="e5098a9a-6a28-40ce-ac6e-47e9b8c9add8" providerId="ADAL" clId="{29909EAD-40DF-4B8F-8CA4-B6B72A5BD43D}" dt="2023-10-21T17:26:30.005" v="0"/>
          <ac:picMkLst>
            <pc:docMk/>
            <pc:sldMk cId="590761755" sldId="463"/>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306847080" sldId="464"/>
        </pc:sldMkLst>
        <pc:picChg chg="del">
          <ac:chgData name="Radim Boháč" userId="e5098a9a-6a28-40ce-ac6e-47e9b8c9add8" providerId="ADAL" clId="{29909EAD-40DF-4B8F-8CA4-B6B72A5BD43D}" dt="2023-10-21T17:26:30.005" v="0"/>
          <ac:picMkLst>
            <pc:docMk/>
            <pc:sldMk cId="2306847080" sldId="464"/>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257830380" sldId="465"/>
        </pc:sldMkLst>
        <pc:picChg chg="del">
          <ac:chgData name="Radim Boháč" userId="e5098a9a-6a28-40ce-ac6e-47e9b8c9add8" providerId="ADAL" clId="{29909EAD-40DF-4B8F-8CA4-B6B72A5BD43D}" dt="2023-10-21T17:26:30.005" v="0"/>
          <ac:picMkLst>
            <pc:docMk/>
            <pc:sldMk cId="1257830380" sldId="465"/>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165236105" sldId="466"/>
        </pc:sldMkLst>
        <pc:picChg chg="del">
          <ac:chgData name="Radim Boháč" userId="e5098a9a-6a28-40ce-ac6e-47e9b8c9add8" providerId="ADAL" clId="{29909EAD-40DF-4B8F-8CA4-B6B72A5BD43D}" dt="2023-10-21T17:26:30.005" v="0"/>
          <ac:picMkLst>
            <pc:docMk/>
            <pc:sldMk cId="3165236105" sldId="466"/>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212361960" sldId="467"/>
        </pc:sldMkLst>
        <pc:picChg chg="del">
          <ac:chgData name="Radim Boháč" userId="e5098a9a-6a28-40ce-ac6e-47e9b8c9add8" providerId="ADAL" clId="{29909EAD-40DF-4B8F-8CA4-B6B72A5BD43D}" dt="2023-10-21T17:26:30.005" v="0"/>
          <ac:picMkLst>
            <pc:docMk/>
            <pc:sldMk cId="3212361960" sldId="467"/>
            <ac:picMk id="14"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385972482" sldId="468"/>
        </pc:sldMkLst>
        <pc:picChg chg="del">
          <ac:chgData name="Radim Boháč" userId="e5098a9a-6a28-40ce-ac6e-47e9b8c9add8" providerId="ADAL" clId="{29909EAD-40DF-4B8F-8CA4-B6B72A5BD43D}" dt="2023-10-21T17:26:30.005" v="0"/>
          <ac:picMkLst>
            <pc:docMk/>
            <pc:sldMk cId="3385972482" sldId="468"/>
            <ac:picMk id="17"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360534276" sldId="469"/>
        </pc:sldMkLst>
        <pc:picChg chg="del">
          <ac:chgData name="Radim Boháč" userId="e5098a9a-6a28-40ce-ac6e-47e9b8c9add8" providerId="ADAL" clId="{29909EAD-40DF-4B8F-8CA4-B6B72A5BD43D}" dt="2023-10-21T17:26:30.005" v="0"/>
          <ac:picMkLst>
            <pc:docMk/>
            <pc:sldMk cId="1360534276" sldId="469"/>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3194904376" sldId="470"/>
        </pc:sldMkLst>
        <pc:picChg chg="del">
          <ac:chgData name="Radim Boháč" userId="e5098a9a-6a28-40ce-ac6e-47e9b8c9add8" providerId="ADAL" clId="{29909EAD-40DF-4B8F-8CA4-B6B72A5BD43D}" dt="2023-10-21T17:26:30.005" v="0"/>
          <ac:picMkLst>
            <pc:docMk/>
            <pc:sldMk cId="3194904376" sldId="470"/>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746460029" sldId="471"/>
        </pc:sldMkLst>
        <pc:picChg chg="del">
          <ac:chgData name="Radim Boháč" userId="e5098a9a-6a28-40ce-ac6e-47e9b8c9add8" providerId="ADAL" clId="{29909EAD-40DF-4B8F-8CA4-B6B72A5BD43D}" dt="2023-10-21T17:26:30.005" v="0"/>
          <ac:picMkLst>
            <pc:docMk/>
            <pc:sldMk cId="746460029" sldId="471"/>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977005709" sldId="474"/>
        </pc:sldMkLst>
        <pc:picChg chg="del">
          <ac:chgData name="Radim Boháč" userId="e5098a9a-6a28-40ce-ac6e-47e9b8c9add8" providerId="ADAL" clId="{29909EAD-40DF-4B8F-8CA4-B6B72A5BD43D}" dt="2023-10-21T17:26:30.005" v="0"/>
          <ac:picMkLst>
            <pc:docMk/>
            <pc:sldMk cId="2977005709" sldId="474"/>
            <ac:picMk id="7"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841785950" sldId="475"/>
        </pc:sldMkLst>
        <pc:picChg chg="del">
          <ac:chgData name="Radim Boháč" userId="e5098a9a-6a28-40ce-ac6e-47e9b8c9add8" providerId="ADAL" clId="{29909EAD-40DF-4B8F-8CA4-B6B72A5BD43D}" dt="2023-10-21T17:26:30.005" v="0"/>
          <ac:picMkLst>
            <pc:docMk/>
            <pc:sldMk cId="1841785950" sldId="475"/>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900527074" sldId="476"/>
        </pc:sldMkLst>
        <pc:picChg chg="del">
          <ac:chgData name="Radim Boháč" userId="e5098a9a-6a28-40ce-ac6e-47e9b8c9add8" providerId="ADAL" clId="{29909EAD-40DF-4B8F-8CA4-B6B72A5BD43D}" dt="2023-10-21T17:26:30.005" v="0"/>
          <ac:picMkLst>
            <pc:docMk/>
            <pc:sldMk cId="1900527074" sldId="476"/>
            <ac:picMk id="6"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2178329900" sldId="477"/>
        </pc:sldMkLst>
        <pc:picChg chg="del">
          <ac:chgData name="Radim Boháč" userId="e5098a9a-6a28-40ce-ac6e-47e9b8c9add8" providerId="ADAL" clId="{29909EAD-40DF-4B8F-8CA4-B6B72A5BD43D}" dt="2023-10-21T17:26:30.005" v="0"/>
          <ac:picMkLst>
            <pc:docMk/>
            <pc:sldMk cId="2178329900" sldId="477"/>
            <ac:picMk id="5" creationId="{00000000-0000-0000-0000-000000000000}"/>
          </ac:picMkLst>
        </pc:picChg>
      </pc:sldChg>
      <pc:sldChg chg="delSp modTransition modAnim">
        <pc:chgData name="Radim Boháč" userId="e5098a9a-6a28-40ce-ac6e-47e9b8c9add8" providerId="ADAL" clId="{29909EAD-40DF-4B8F-8CA4-B6B72A5BD43D}" dt="2023-10-21T17:26:30.005" v="0"/>
        <pc:sldMkLst>
          <pc:docMk/>
          <pc:sldMk cId="1452835709" sldId="478"/>
        </pc:sldMkLst>
        <pc:picChg chg="del">
          <ac:chgData name="Radim Boháč" userId="e5098a9a-6a28-40ce-ac6e-47e9b8c9add8" providerId="ADAL" clId="{29909EAD-40DF-4B8F-8CA4-B6B72A5BD43D}" dt="2023-10-21T17:26:30.005" v="0"/>
          <ac:picMkLst>
            <pc:docMk/>
            <pc:sldMk cId="1452835709" sldId="478"/>
            <ac:picMk id="4" creationId="{00000000-0000-0000-0000-000000000000}"/>
          </ac:picMkLst>
        </pc:picChg>
      </pc:sldChg>
      <pc:sldChg chg="modTransition">
        <pc:chgData name="Radim Boháč" userId="e5098a9a-6a28-40ce-ac6e-47e9b8c9add8" providerId="ADAL" clId="{29909EAD-40DF-4B8F-8CA4-B6B72A5BD43D}" dt="2023-10-21T17:26:30.005" v="0"/>
        <pc:sldMkLst>
          <pc:docMk/>
          <pc:sldMk cId="4279154886" sldId="479"/>
        </pc:sldMkLst>
      </pc:sldChg>
      <pc:sldChg chg="modTransition">
        <pc:chgData name="Radim Boháč" userId="e5098a9a-6a28-40ce-ac6e-47e9b8c9add8" providerId="ADAL" clId="{29909EAD-40DF-4B8F-8CA4-B6B72A5BD43D}" dt="2023-10-21T17:26:30.005" v="0"/>
        <pc:sldMkLst>
          <pc:docMk/>
          <pc:sldMk cId="206076089" sldId="480"/>
        </pc:sldMkLst>
      </pc:sldChg>
      <pc:sldChg chg="modTransition">
        <pc:chgData name="Radim Boháč" userId="e5098a9a-6a28-40ce-ac6e-47e9b8c9add8" providerId="ADAL" clId="{29909EAD-40DF-4B8F-8CA4-B6B72A5BD43D}" dt="2023-10-21T17:26:30.005" v="0"/>
        <pc:sldMkLst>
          <pc:docMk/>
          <pc:sldMk cId="2267134411" sldId="481"/>
        </pc:sldMkLst>
      </pc:sldChg>
      <pc:sldChg chg="modTransition">
        <pc:chgData name="Radim Boháč" userId="e5098a9a-6a28-40ce-ac6e-47e9b8c9add8" providerId="ADAL" clId="{29909EAD-40DF-4B8F-8CA4-B6B72A5BD43D}" dt="2023-10-21T17:26:30.005" v="0"/>
        <pc:sldMkLst>
          <pc:docMk/>
          <pc:sldMk cId="3476146695" sldId="482"/>
        </pc:sldMkLst>
      </pc:sldChg>
      <pc:sldChg chg="modTransition">
        <pc:chgData name="Radim Boháč" userId="e5098a9a-6a28-40ce-ac6e-47e9b8c9add8" providerId="ADAL" clId="{29909EAD-40DF-4B8F-8CA4-B6B72A5BD43D}" dt="2023-10-21T17:26:30.005" v="0"/>
        <pc:sldMkLst>
          <pc:docMk/>
          <pc:sldMk cId="3139086660" sldId="483"/>
        </pc:sldMkLst>
      </pc:sldChg>
      <pc:sldChg chg="modTransition">
        <pc:chgData name="Radim Boháč" userId="e5098a9a-6a28-40ce-ac6e-47e9b8c9add8" providerId="ADAL" clId="{29909EAD-40DF-4B8F-8CA4-B6B72A5BD43D}" dt="2023-10-21T17:26:30.005" v="0"/>
        <pc:sldMkLst>
          <pc:docMk/>
          <pc:sldMk cId="1846428744" sldId="484"/>
        </pc:sldMkLst>
      </pc:sldChg>
      <pc:sldChg chg="modTransition">
        <pc:chgData name="Radim Boháč" userId="e5098a9a-6a28-40ce-ac6e-47e9b8c9add8" providerId="ADAL" clId="{29909EAD-40DF-4B8F-8CA4-B6B72A5BD43D}" dt="2023-10-21T17:26:30.005" v="0"/>
        <pc:sldMkLst>
          <pc:docMk/>
          <pc:sldMk cId="3558404707" sldId="485"/>
        </pc:sldMkLst>
      </pc:sldChg>
      <pc:sldChg chg="modTransition">
        <pc:chgData name="Radim Boháč" userId="e5098a9a-6a28-40ce-ac6e-47e9b8c9add8" providerId="ADAL" clId="{29909EAD-40DF-4B8F-8CA4-B6B72A5BD43D}" dt="2023-10-21T17:26:30.005" v="0"/>
        <pc:sldMkLst>
          <pc:docMk/>
          <pc:sldMk cId="4200536534" sldId="486"/>
        </pc:sldMkLst>
      </pc:sldChg>
      <pc:sldChg chg="modTransition">
        <pc:chgData name="Radim Boháč" userId="e5098a9a-6a28-40ce-ac6e-47e9b8c9add8" providerId="ADAL" clId="{29909EAD-40DF-4B8F-8CA4-B6B72A5BD43D}" dt="2023-10-21T17:26:30.005" v="0"/>
        <pc:sldMkLst>
          <pc:docMk/>
          <pc:sldMk cId="1214728439" sldId="487"/>
        </pc:sldMkLst>
      </pc:sldChg>
      <pc:sldChg chg="modTransition">
        <pc:chgData name="Radim Boháč" userId="e5098a9a-6a28-40ce-ac6e-47e9b8c9add8" providerId="ADAL" clId="{29909EAD-40DF-4B8F-8CA4-B6B72A5BD43D}" dt="2023-10-21T17:26:30.005" v="0"/>
        <pc:sldMkLst>
          <pc:docMk/>
          <pc:sldMk cId="1272549881" sldId="488"/>
        </pc:sldMkLst>
      </pc:sldChg>
      <pc:sldChg chg="modTransition">
        <pc:chgData name="Radim Boháč" userId="e5098a9a-6a28-40ce-ac6e-47e9b8c9add8" providerId="ADAL" clId="{29909EAD-40DF-4B8F-8CA4-B6B72A5BD43D}" dt="2023-10-21T17:26:30.005" v="0"/>
        <pc:sldMkLst>
          <pc:docMk/>
          <pc:sldMk cId="3521636220" sldId="489"/>
        </pc:sldMkLst>
      </pc:sldChg>
      <pc:sldChg chg="modTransition">
        <pc:chgData name="Radim Boháč" userId="e5098a9a-6a28-40ce-ac6e-47e9b8c9add8" providerId="ADAL" clId="{29909EAD-40DF-4B8F-8CA4-B6B72A5BD43D}" dt="2023-10-21T17:26:30.005" v="0"/>
        <pc:sldMkLst>
          <pc:docMk/>
          <pc:sldMk cId="1934926096" sldId="490"/>
        </pc:sldMkLst>
      </pc:sldChg>
      <pc:sldChg chg="delSp modTransition modAnim">
        <pc:chgData name="Radim Boháč" userId="e5098a9a-6a28-40ce-ac6e-47e9b8c9add8" providerId="ADAL" clId="{29909EAD-40DF-4B8F-8CA4-B6B72A5BD43D}" dt="2023-10-21T17:26:30.005" v="0"/>
        <pc:sldMkLst>
          <pc:docMk/>
          <pc:sldMk cId="1514077859" sldId="491"/>
        </pc:sldMkLst>
        <pc:picChg chg="del">
          <ac:chgData name="Radim Boháč" userId="e5098a9a-6a28-40ce-ac6e-47e9b8c9add8" providerId="ADAL" clId="{29909EAD-40DF-4B8F-8CA4-B6B72A5BD43D}" dt="2023-10-21T17:26:30.005" v="0"/>
          <ac:picMkLst>
            <pc:docMk/>
            <pc:sldMk cId="1514077859" sldId="491"/>
            <ac:picMk id="5" creationId="{94CFCCC3-0342-4C7A-9AC7-95A0ED2F7552}"/>
          </ac:picMkLst>
        </pc:picChg>
      </pc:sldChg>
      <pc:sldChg chg="modTransition">
        <pc:chgData name="Radim Boháč" userId="e5098a9a-6a28-40ce-ac6e-47e9b8c9add8" providerId="ADAL" clId="{29909EAD-40DF-4B8F-8CA4-B6B72A5BD43D}" dt="2023-10-21T17:26:30.005" v="0"/>
        <pc:sldMkLst>
          <pc:docMk/>
          <pc:sldMk cId="148039405" sldId="492"/>
        </pc:sldMkLst>
      </pc:sldChg>
      <pc:sldChg chg="modTransition">
        <pc:chgData name="Radim Boháč" userId="e5098a9a-6a28-40ce-ac6e-47e9b8c9add8" providerId="ADAL" clId="{29909EAD-40DF-4B8F-8CA4-B6B72A5BD43D}" dt="2023-10-21T17:26:30.005" v="0"/>
        <pc:sldMkLst>
          <pc:docMk/>
          <pc:sldMk cId="3243652634" sldId="493"/>
        </pc:sldMkLst>
      </pc:sldChg>
      <pc:sldChg chg="modTransition">
        <pc:chgData name="Radim Boháč" userId="e5098a9a-6a28-40ce-ac6e-47e9b8c9add8" providerId="ADAL" clId="{29909EAD-40DF-4B8F-8CA4-B6B72A5BD43D}" dt="2023-10-21T17:26:30.005" v="0"/>
        <pc:sldMkLst>
          <pc:docMk/>
          <pc:sldMk cId="1743959187" sldId="494"/>
        </pc:sldMkLst>
      </pc:sldChg>
      <pc:sldChg chg="modTransition">
        <pc:chgData name="Radim Boháč" userId="e5098a9a-6a28-40ce-ac6e-47e9b8c9add8" providerId="ADAL" clId="{29909EAD-40DF-4B8F-8CA4-B6B72A5BD43D}" dt="2023-10-21T17:26:30.005" v="0"/>
        <pc:sldMkLst>
          <pc:docMk/>
          <pc:sldMk cId="3933549458" sldId="495"/>
        </pc:sldMkLst>
      </pc:sldChg>
      <pc:sldChg chg="modTransition">
        <pc:chgData name="Radim Boháč" userId="e5098a9a-6a28-40ce-ac6e-47e9b8c9add8" providerId="ADAL" clId="{29909EAD-40DF-4B8F-8CA4-B6B72A5BD43D}" dt="2023-10-21T17:26:30.005" v="0"/>
        <pc:sldMkLst>
          <pc:docMk/>
          <pc:sldMk cId="3750538157" sldId="496"/>
        </pc:sldMkLst>
      </pc:sldChg>
      <pc:sldChg chg="modTransition">
        <pc:chgData name="Radim Boháč" userId="e5098a9a-6a28-40ce-ac6e-47e9b8c9add8" providerId="ADAL" clId="{29909EAD-40DF-4B8F-8CA4-B6B72A5BD43D}" dt="2023-10-21T17:26:30.005" v="0"/>
        <pc:sldMkLst>
          <pc:docMk/>
          <pc:sldMk cId="648345360" sldId="497"/>
        </pc:sldMkLst>
      </pc:sldChg>
      <pc:sldChg chg="modTransition">
        <pc:chgData name="Radim Boháč" userId="e5098a9a-6a28-40ce-ac6e-47e9b8c9add8" providerId="ADAL" clId="{29909EAD-40DF-4B8F-8CA4-B6B72A5BD43D}" dt="2023-10-21T17:26:30.005" v="0"/>
        <pc:sldMkLst>
          <pc:docMk/>
          <pc:sldMk cId="1187349869" sldId="498"/>
        </pc:sldMkLst>
      </pc:sldChg>
      <pc:sldChg chg="modTransition">
        <pc:chgData name="Radim Boháč" userId="e5098a9a-6a28-40ce-ac6e-47e9b8c9add8" providerId="ADAL" clId="{29909EAD-40DF-4B8F-8CA4-B6B72A5BD43D}" dt="2023-10-21T17:26:30.005" v="0"/>
        <pc:sldMkLst>
          <pc:docMk/>
          <pc:sldMk cId="438658873" sldId="499"/>
        </pc:sldMkLst>
      </pc:sldChg>
      <pc:sldChg chg="modTransition">
        <pc:chgData name="Radim Boháč" userId="e5098a9a-6a28-40ce-ac6e-47e9b8c9add8" providerId="ADAL" clId="{29909EAD-40DF-4B8F-8CA4-B6B72A5BD43D}" dt="2023-10-21T17:26:30.005" v="0"/>
        <pc:sldMkLst>
          <pc:docMk/>
          <pc:sldMk cId="791714417" sldId="500"/>
        </pc:sldMkLst>
      </pc:sldChg>
      <pc:sldChg chg="modTransition">
        <pc:chgData name="Radim Boháč" userId="e5098a9a-6a28-40ce-ac6e-47e9b8c9add8" providerId="ADAL" clId="{29909EAD-40DF-4B8F-8CA4-B6B72A5BD43D}" dt="2023-10-21T17:26:30.005" v="0"/>
        <pc:sldMkLst>
          <pc:docMk/>
          <pc:sldMk cId="137882381" sldId="501"/>
        </pc:sldMkLst>
      </pc:sldChg>
      <pc:sldChg chg="modTransition">
        <pc:chgData name="Radim Boháč" userId="e5098a9a-6a28-40ce-ac6e-47e9b8c9add8" providerId="ADAL" clId="{29909EAD-40DF-4B8F-8CA4-B6B72A5BD43D}" dt="2023-10-21T17:26:30.005" v="0"/>
        <pc:sldMkLst>
          <pc:docMk/>
          <pc:sldMk cId="3103723070" sldId="502"/>
        </pc:sldMkLst>
      </pc:sldChg>
    </pc:docChg>
  </pc:docChgLst>
  <pc:docChgLst>
    <pc:chgData name="Radim Boháč" userId="e5098a9a-6a28-40ce-ac6e-47e9b8c9add8" providerId="ADAL" clId="{96943E23-1C89-4178-B11F-B9D4AC1F5211}"/>
    <pc:docChg chg="modSld">
      <pc:chgData name="Radim Boháč" userId="e5098a9a-6a28-40ce-ac6e-47e9b8c9add8" providerId="ADAL" clId="{96943E23-1C89-4178-B11F-B9D4AC1F5211}" dt="2022-10-22T19:42:39.555" v="29" actId="20577"/>
      <pc:docMkLst>
        <pc:docMk/>
      </pc:docMkLst>
      <pc:sldChg chg="modSp mod">
        <pc:chgData name="Radim Boháč" userId="e5098a9a-6a28-40ce-ac6e-47e9b8c9add8" providerId="ADAL" clId="{96943E23-1C89-4178-B11F-B9D4AC1F5211}" dt="2022-10-22T18:05:10.336" v="25" actId="20577"/>
        <pc:sldMkLst>
          <pc:docMk/>
          <pc:sldMk cId="4086439368" sldId="256"/>
        </pc:sldMkLst>
        <pc:spChg chg="mod">
          <ac:chgData name="Radim Boháč" userId="e5098a9a-6a28-40ce-ac6e-47e9b8c9add8" providerId="ADAL" clId="{96943E23-1C89-4178-B11F-B9D4AC1F5211}" dt="2022-10-22T18:05:10.336" v="25" actId="20577"/>
          <ac:spMkLst>
            <pc:docMk/>
            <pc:sldMk cId="4086439368" sldId="256"/>
            <ac:spMk id="7" creationId="{789D5057-A154-4798-978D-6C9909FC8D3F}"/>
          </ac:spMkLst>
        </pc:spChg>
      </pc:sldChg>
      <pc:sldChg chg="modSp mod">
        <pc:chgData name="Radim Boháč" userId="e5098a9a-6a28-40ce-ac6e-47e9b8c9add8" providerId="ADAL" clId="{96943E23-1C89-4178-B11F-B9D4AC1F5211}" dt="2022-10-22T19:42:39.555" v="29" actId="20577"/>
        <pc:sldMkLst>
          <pc:docMk/>
          <pc:sldMk cId="297342884" sldId="263"/>
        </pc:sldMkLst>
        <pc:spChg chg="mod">
          <ac:chgData name="Radim Boháč" userId="e5098a9a-6a28-40ce-ac6e-47e9b8c9add8" providerId="ADAL" clId="{96943E23-1C89-4178-B11F-B9D4AC1F5211}" dt="2022-10-22T19:42:39.555" v="29" actId="20577"/>
          <ac:spMkLst>
            <pc:docMk/>
            <pc:sldMk cId="297342884" sldId="263"/>
            <ac:spMk id="3" creationId="{F24301BC-71E4-4A67-97E7-DA74E975611B}"/>
          </ac:spMkLst>
        </pc:spChg>
      </pc:sldChg>
    </pc:docChg>
  </pc:docChgLst>
  <pc:docChgLst>
    <pc:chgData name="Radim Boháč" userId="e5098a9a-6a28-40ce-ac6e-47e9b8c9add8" providerId="ADAL" clId="{2D0CAF72-9F49-4ABB-8509-69C95659A922}"/>
    <pc:docChg chg="custSel addSld modSld">
      <pc:chgData name="Radim Boháč" userId="e5098a9a-6a28-40ce-ac6e-47e9b8c9add8" providerId="ADAL" clId="{2D0CAF72-9F49-4ABB-8509-69C95659A922}" dt="2023-10-20T15:40:57.443" v="58" actId="20577"/>
      <pc:docMkLst>
        <pc:docMk/>
      </pc:docMkLst>
      <pc:sldChg chg="modSp mod">
        <pc:chgData name="Radim Boháč" userId="e5098a9a-6a28-40ce-ac6e-47e9b8c9add8" providerId="ADAL" clId="{2D0CAF72-9F49-4ABB-8509-69C95659A922}" dt="2023-10-20T15:29:18.037" v="3" actId="20577"/>
        <pc:sldMkLst>
          <pc:docMk/>
          <pc:sldMk cId="4086439368" sldId="256"/>
        </pc:sldMkLst>
        <pc:spChg chg="mod">
          <ac:chgData name="Radim Boháč" userId="e5098a9a-6a28-40ce-ac6e-47e9b8c9add8" providerId="ADAL" clId="{2D0CAF72-9F49-4ABB-8509-69C95659A922}" dt="2023-10-20T15:29:18.037" v="3" actId="20577"/>
          <ac:spMkLst>
            <pc:docMk/>
            <pc:sldMk cId="4086439368" sldId="256"/>
            <ac:spMk id="7" creationId="{789D5057-A154-4798-978D-6C9909FC8D3F}"/>
          </ac:spMkLst>
        </pc:spChg>
      </pc:sldChg>
      <pc:sldChg chg="modSp add mod setBg">
        <pc:chgData name="Radim Boháč" userId="e5098a9a-6a28-40ce-ac6e-47e9b8c9add8" providerId="ADAL" clId="{2D0CAF72-9F49-4ABB-8509-69C95659A922}" dt="2023-10-20T15:40:57.443" v="58" actId="20577"/>
        <pc:sldMkLst>
          <pc:docMk/>
          <pc:sldMk cId="3103723070" sldId="502"/>
        </pc:sldMkLst>
        <pc:spChg chg="mod">
          <ac:chgData name="Radim Boháč" userId="e5098a9a-6a28-40ce-ac6e-47e9b8c9add8" providerId="ADAL" clId="{2D0CAF72-9F49-4ABB-8509-69C95659A922}" dt="2023-10-20T15:40:17.197" v="46" actId="20577"/>
          <ac:spMkLst>
            <pc:docMk/>
            <pc:sldMk cId="3103723070" sldId="502"/>
            <ac:spMk id="2" creationId="{D07FEA68-5791-497A-AEE0-AD22E4D52440}"/>
          </ac:spMkLst>
        </pc:spChg>
        <pc:spChg chg="mod">
          <ac:chgData name="Radim Boháč" userId="e5098a9a-6a28-40ce-ac6e-47e9b8c9add8" providerId="ADAL" clId="{2D0CAF72-9F49-4ABB-8509-69C95659A922}" dt="2023-10-20T15:40:57.443" v="58" actId="20577"/>
          <ac:spMkLst>
            <pc:docMk/>
            <pc:sldMk cId="3103723070" sldId="502"/>
            <ac:spMk id="3" creationId="{FA8CC2E3-78C7-401D-8B6F-791D7C47198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522B65-317D-4060-9D8D-E1C3FD90D56D}"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cs-CZ"/>
        </a:p>
      </dgm:t>
    </dgm:pt>
    <dgm:pt modelId="{6E9E733F-2F64-4D60-BD84-0077B8328617}">
      <dgm:prSet custT="1"/>
      <dgm:spPr/>
      <dgm:t>
        <a:bodyPr anchor="t"/>
        <a:lstStyle/>
        <a:p>
          <a:pPr rtl="0"/>
          <a:endParaRPr lang="cs-CZ" sz="2800" b="1" dirty="0">
            <a:latin typeface="Gill Sans MT" panose="020B0502020104020203" pitchFamily="34" charset="-18"/>
          </a:endParaRPr>
        </a:p>
        <a:p>
          <a:pPr rtl="0"/>
          <a:r>
            <a:rPr lang="cs-CZ" sz="2800" b="1" dirty="0">
              <a:latin typeface="Gill Sans MT" panose="020B0502020104020203" pitchFamily="34" charset="-18"/>
            </a:rPr>
            <a:t>A. Správce daně</a:t>
          </a:r>
        </a:p>
      </dgm:t>
    </dgm:pt>
    <dgm:pt modelId="{C5DECA79-F63F-49EB-BC6B-504EC6CCE044}" type="parTrans" cxnId="{6CB3B6FE-D2A8-4D5F-A62A-07093E59DD20}">
      <dgm:prSet/>
      <dgm:spPr/>
      <dgm:t>
        <a:bodyPr/>
        <a:lstStyle/>
        <a:p>
          <a:endParaRPr lang="cs-CZ"/>
        </a:p>
      </dgm:t>
    </dgm:pt>
    <dgm:pt modelId="{735D3794-1885-4AE7-A8BF-4ECEB0D3D372}" type="sibTrans" cxnId="{6CB3B6FE-D2A8-4D5F-A62A-07093E59DD20}">
      <dgm:prSet/>
      <dgm:spPr/>
      <dgm:t>
        <a:bodyPr/>
        <a:lstStyle/>
        <a:p>
          <a:endParaRPr lang="cs-CZ"/>
        </a:p>
      </dgm:t>
    </dgm:pt>
    <dgm:pt modelId="{7D693CC8-A343-4997-BA2D-CB30F9DEFA4A}">
      <dgm:prSet>
        <dgm:style>
          <a:lnRef idx="2">
            <a:schemeClr val="dk1"/>
          </a:lnRef>
          <a:fillRef idx="1">
            <a:schemeClr val="lt1"/>
          </a:fillRef>
          <a:effectRef idx="0">
            <a:schemeClr val="dk1"/>
          </a:effectRef>
          <a:fontRef idx="minor">
            <a:schemeClr val="dk1"/>
          </a:fontRef>
        </dgm:style>
      </dgm:prSet>
      <dgm:spPr/>
      <dgm:t>
        <a:bodyPr/>
        <a:lstStyle/>
        <a:p>
          <a:pPr rtl="0"/>
          <a:r>
            <a:rPr lang="cs-CZ" b="1" dirty="0">
              <a:latin typeface="Gill Sans MT" panose="020B0502020104020203" pitchFamily="34" charset="-18"/>
            </a:rPr>
            <a:t>Úřední osoby</a:t>
          </a:r>
        </a:p>
      </dgm:t>
    </dgm:pt>
    <dgm:pt modelId="{EBF5DD3C-66F0-4646-A0DC-450E7B797B41}" type="parTrans" cxnId="{753CF6AB-942A-4C43-8CC6-AC6C18D0B9FC}">
      <dgm:prSet/>
      <dgm:spPr/>
      <dgm:t>
        <a:bodyPr/>
        <a:lstStyle/>
        <a:p>
          <a:endParaRPr lang="cs-CZ"/>
        </a:p>
      </dgm:t>
    </dgm:pt>
    <dgm:pt modelId="{2D659625-5391-432A-8197-2655AAD92FD0}" type="sibTrans" cxnId="{753CF6AB-942A-4C43-8CC6-AC6C18D0B9FC}">
      <dgm:prSet/>
      <dgm:spPr/>
      <dgm:t>
        <a:bodyPr/>
        <a:lstStyle/>
        <a:p>
          <a:endParaRPr lang="cs-CZ"/>
        </a:p>
      </dgm:t>
    </dgm:pt>
    <dgm:pt modelId="{4574D87E-89A9-43B3-AA03-0B6A10DDD0F5}" type="pres">
      <dgm:prSet presAssocID="{D4522B65-317D-4060-9D8D-E1C3FD90D56D}" presName="Name0" presStyleCnt="0">
        <dgm:presLayoutVars>
          <dgm:chPref val="1"/>
          <dgm:dir/>
          <dgm:animOne val="branch"/>
          <dgm:animLvl val="lvl"/>
          <dgm:resizeHandles/>
        </dgm:presLayoutVars>
      </dgm:prSet>
      <dgm:spPr/>
    </dgm:pt>
    <dgm:pt modelId="{95F611E9-C8C7-4974-ABEB-80EDD4E5882A}" type="pres">
      <dgm:prSet presAssocID="{6E9E733F-2F64-4D60-BD84-0077B8328617}" presName="vertOne" presStyleCnt="0"/>
      <dgm:spPr/>
    </dgm:pt>
    <dgm:pt modelId="{9A6032F0-AACC-45D7-AE99-2A8C9689EFCB}" type="pres">
      <dgm:prSet presAssocID="{6E9E733F-2F64-4D60-BD84-0077B8328617}" presName="txOne" presStyleLbl="node0" presStyleIdx="0" presStyleCnt="1" custScaleY="603382">
        <dgm:presLayoutVars>
          <dgm:chPref val="3"/>
        </dgm:presLayoutVars>
      </dgm:prSet>
      <dgm:spPr/>
    </dgm:pt>
    <dgm:pt modelId="{526C776C-080B-4637-ABC6-F1730AB40822}" type="pres">
      <dgm:prSet presAssocID="{6E9E733F-2F64-4D60-BD84-0077B8328617}" presName="parTransOne" presStyleCnt="0"/>
      <dgm:spPr/>
    </dgm:pt>
    <dgm:pt modelId="{F35B8EF2-4FB0-4504-8189-90F792A9874E}" type="pres">
      <dgm:prSet presAssocID="{6E9E733F-2F64-4D60-BD84-0077B8328617}" presName="horzOne" presStyleCnt="0"/>
      <dgm:spPr/>
    </dgm:pt>
    <dgm:pt modelId="{FC248009-3584-441D-A645-32B6E7415929}" type="pres">
      <dgm:prSet presAssocID="{7D693CC8-A343-4997-BA2D-CB30F9DEFA4A}" presName="vertTwo" presStyleCnt="0"/>
      <dgm:spPr/>
    </dgm:pt>
    <dgm:pt modelId="{E100D9F2-9F4E-482B-A2FB-9C48A0F38045}" type="pres">
      <dgm:prSet presAssocID="{7D693CC8-A343-4997-BA2D-CB30F9DEFA4A}" presName="txTwo" presStyleLbl="node2" presStyleIdx="0" presStyleCnt="1" custLinFactY="-100000" custLinFactNeighborX="-72" custLinFactNeighborY="-105950">
        <dgm:presLayoutVars>
          <dgm:chPref val="3"/>
        </dgm:presLayoutVars>
      </dgm:prSet>
      <dgm:spPr/>
    </dgm:pt>
    <dgm:pt modelId="{C77BD7DC-D897-4AE5-97CC-9BADCE4F93EA}" type="pres">
      <dgm:prSet presAssocID="{7D693CC8-A343-4997-BA2D-CB30F9DEFA4A}" presName="horzTwo" presStyleCnt="0"/>
      <dgm:spPr/>
    </dgm:pt>
  </dgm:ptLst>
  <dgm:cxnLst>
    <dgm:cxn modelId="{B32F9916-199D-4B4A-B26B-706A43C8345E}" type="presOf" srcId="{7D693CC8-A343-4997-BA2D-CB30F9DEFA4A}" destId="{E100D9F2-9F4E-482B-A2FB-9C48A0F38045}" srcOrd="0" destOrd="0" presId="urn:microsoft.com/office/officeart/2005/8/layout/hierarchy4"/>
    <dgm:cxn modelId="{753CF6AB-942A-4C43-8CC6-AC6C18D0B9FC}" srcId="{6E9E733F-2F64-4D60-BD84-0077B8328617}" destId="{7D693CC8-A343-4997-BA2D-CB30F9DEFA4A}" srcOrd="0" destOrd="0" parTransId="{EBF5DD3C-66F0-4646-A0DC-450E7B797B41}" sibTransId="{2D659625-5391-432A-8197-2655AAD92FD0}"/>
    <dgm:cxn modelId="{328B4BB1-8346-4CFE-869D-5336DA8E006C}" type="presOf" srcId="{6E9E733F-2F64-4D60-BD84-0077B8328617}" destId="{9A6032F0-AACC-45D7-AE99-2A8C9689EFCB}" srcOrd="0" destOrd="0" presId="urn:microsoft.com/office/officeart/2005/8/layout/hierarchy4"/>
    <dgm:cxn modelId="{B05CEFB7-BD81-4394-B592-7C98A53DB3A6}" type="presOf" srcId="{D4522B65-317D-4060-9D8D-E1C3FD90D56D}" destId="{4574D87E-89A9-43B3-AA03-0B6A10DDD0F5}" srcOrd="0" destOrd="0" presId="urn:microsoft.com/office/officeart/2005/8/layout/hierarchy4"/>
    <dgm:cxn modelId="{6CB3B6FE-D2A8-4D5F-A62A-07093E59DD20}" srcId="{D4522B65-317D-4060-9D8D-E1C3FD90D56D}" destId="{6E9E733F-2F64-4D60-BD84-0077B8328617}" srcOrd="0" destOrd="0" parTransId="{C5DECA79-F63F-49EB-BC6B-504EC6CCE044}" sibTransId="{735D3794-1885-4AE7-A8BF-4ECEB0D3D372}"/>
    <dgm:cxn modelId="{F412D1DF-CA99-4EC1-8929-4282B6278087}" type="presParOf" srcId="{4574D87E-89A9-43B3-AA03-0B6A10DDD0F5}" destId="{95F611E9-C8C7-4974-ABEB-80EDD4E5882A}" srcOrd="0" destOrd="0" presId="urn:microsoft.com/office/officeart/2005/8/layout/hierarchy4"/>
    <dgm:cxn modelId="{776138CB-4C22-491C-84F3-937B3B5EFB8B}" type="presParOf" srcId="{95F611E9-C8C7-4974-ABEB-80EDD4E5882A}" destId="{9A6032F0-AACC-45D7-AE99-2A8C9689EFCB}" srcOrd="0" destOrd="0" presId="urn:microsoft.com/office/officeart/2005/8/layout/hierarchy4"/>
    <dgm:cxn modelId="{77EBBEAE-1537-4DE1-ADAB-365711378003}" type="presParOf" srcId="{95F611E9-C8C7-4974-ABEB-80EDD4E5882A}" destId="{526C776C-080B-4637-ABC6-F1730AB40822}" srcOrd="1" destOrd="0" presId="urn:microsoft.com/office/officeart/2005/8/layout/hierarchy4"/>
    <dgm:cxn modelId="{BD0797E1-FED0-43F7-A8A2-84F919A85781}" type="presParOf" srcId="{95F611E9-C8C7-4974-ABEB-80EDD4E5882A}" destId="{F35B8EF2-4FB0-4504-8189-90F792A9874E}" srcOrd="2" destOrd="0" presId="urn:microsoft.com/office/officeart/2005/8/layout/hierarchy4"/>
    <dgm:cxn modelId="{F54BB0A4-990C-48DC-AD0B-4AE7E3FB72EC}" type="presParOf" srcId="{F35B8EF2-4FB0-4504-8189-90F792A9874E}" destId="{FC248009-3584-441D-A645-32B6E7415929}" srcOrd="0" destOrd="0" presId="urn:microsoft.com/office/officeart/2005/8/layout/hierarchy4"/>
    <dgm:cxn modelId="{E7DD8F4E-4A98-44E0-86E9-00F8F4380382}" type="presParOf" srcId="{FC248009-3584-441D-A645-32B6E7415929}" destId="{E100D9F2-9F4E-482B-A2FB-9C48A0F38045}" srcOrd="0" destOrd="0" presId="urn:microsoft.com/office/officeart/2005/8/layout/hierarchy4"/>
    <dgm:cxn modelId="{D324120E-CA8D-4131-885B-7B9B72B09C3E}" type="presParOf" srcId="{FC248009-3584-441D-A645-32B6E7415929}" destId="{C77BD7DC-D897-4AE5-97CC-9BADCE4F93E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522B65-317D-4060-9D8D-E1C3FD90D56D}"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cs-CZ"/>
        </a:p>
      </dgm:t>
    </dgm:pt>
    <dgm:pt modelId="{6E9E733F-2F64-4D60-BD84-0077B8328617}">
      <dgm:prSet custT="1"/>
      <dgm:spPr/>
      <dgm:t>
        <a:bodyPr anchor="t"/>
        <a:lstStyle/>
        <a:p>
          <a:pPr rtl="0"/>
          <a:endParaRPr lang="cs-CZ" sz="2800" b="1" dirty="0">
            <a:latin typeface="Gill Sans MT" panose="020B0502020104020203" pitchFamily="34" charset="-18"/>
          </a:endParaRPr>
        </a:p>
        <a:p>
          <a:pPr rtl="0"/>
          <a:r>
            <a:rPr lang="cs-CZ" sz="2800" b="1" dirty="0">
              <a:latin typeface="Gill Sans MT" panose="020B0502020104020203" pitchFamily="34" charset="-18"/>
            </a:rPr>
            <a:t>Osoby zúčastněné na správě daní</a:t>
          </a:r>
        </a:p>
      </dgm:t>
    </dgm:pt>
    <dgm:pt modelId="{C5DECA79-F63F-49EB-BC6B-504EC6CCE044}" type="parTrans" cxnId="{6CB3B6FE-D2A8-4D5F-A62A-07093E59DD20}">
      <dgm:prSet/>
      <dgm:spPr/>
      <dgm:t>
        <a:bodyPr/>
        <a:lstStyle/>
        <a:p>
          <a:endParaRPr lang="cs-CZ"/>
        </a:p>
      </dgm:t>
    </dgm:pt>
    <dgm:pt modelId="{735D3794-1885-4AE7-A8BF-4ECEB0D3D372}" type="sibTrans" cxnId="{6CB3B6FE-D2A8-4D5F-A62A-07093E59DD20}">
      <dgm:prSet/>
      <dgm:spPr/>
      <dgm:t>
        <a:bodyPr/>
        <a:lstStyle/>
        <a:p>
          <a:endParaRPr lang="cs-CZ"/>
        </a:p>
      </dgm:t>
    </dgm:pt>
    <dgm:pt modelId="{7D693CC8-A343-4997-BA2D-CB30F9DEFA4A}">
      <dgm:prSet custT="1">
        <dgm:style>
          <a:lnRef idx="2">
            <a:schemeClr val="dk1"/>
          </a:lnRef>
          <a:fillRef idx="1">
            <a:schemeClr val="lt1"/>
          </a:fillRef>
          <a:effectRef idx="0">
            <a:schemeClr val="dk1"/>
          </a:effectRef>
          <a:fontRef idx="minor">
            <a:schemeClr val="dk1"/>
          </a:fontRef>
        </dgm:style>
      </dgm:prSet>
      <dgm:spPr/>
      <dgm:t>
        <a:bodyPr/>
        <a:lstStyle/>
        <a:p>
          <a:pPr rtl="0"/>
          <a:r>
            <a:rPr lang="cs-CZ" sz="2000" b="1" dirty="0">
              <a:latin typeface="Gill Sans MT" panose="020B0502020104020203" pitchFamily="34" charset="-18"/>
            </a:rPr>
            <a:t>B. Daňové subjekty</a:t>
          </a:r>
        </a:p>
      </dgm:t>
    </dgm:pt>
    <dgm:pt modelId="{EBF5DD3C-66F0-4646-A0DC-450E7B797B41}" type="parTrans" cxnId="{753CF6AB-942A-4C43-8CC6-AC6C18D0B9FC}">
      <dgm:prSet/>
      <dgm:spPr/>
      <dgm:t>
        <a:bodyPr/>
        <a:lstStyle/>
        <a:p>
          <a:endParaRPr lang="cs-CZ"/>
        </a:p>
      </dgm:t>
    </dgm:pt>
    <dgm:pt modelId="{2D659625-5391-432A-8197-2655AAD92FD0}" type="sibTrans" cxnId="{753CF6AB-942A-4C43-8CC6-AC6C18D0B9FC}">
      <dgm:prSet/>
      <dgm:spPr/>
      <dgm:t>
        <a:bodyPr/>
        <a:lstStyle/>
        <a:p>
          <a:endParaRPr lang="cs-CZ"/>
        </a:p>
      </dgm:t>
    </dgm:pt>
    <dgm:pt modelId="{39FBAA5C-C630-4474-8DF6-2F937DE44E00}">
      <dgm:prSet custT="1">
        <dgm:style>
          <a:lnRef idx="2">
            <a:schemeClr val="dk1"/>
          </a:lnRef>
          <a:fillRef idx="1">
            <a:schemeClr val="lt1"/>
          </a:fillRef>
          <a:effectRef idx="0">
            <a:schemeClr val="dk1"/>
          </a:effectRef>
          <a:fontRef idx="minor">
            <a:schemeClr val="dk1"/>
          </a:fontRef>
        </dgm:style>
      </dgm:prSet>
      <dgm:spPr/>
      <dgm:t>
        <a:bodyPr/>
        <a:lstStyle/>
        <a:p>
          <a:pPr rtl="0"/>
          <a:r>
            <a:rPr lang="cs-CZ" sz="2000" b="1" dirty="0">
              <a:latin typeface="Gill Sans MT" panose="020B0502020104020203" pitchFamily="34" charset="-18"/>
            </a:rPr>
            <a:t>C. Třetí osoby</a:t>
          </a:r>
        </a:p>
      </dgm:t>
    </dgm:pt>
    <dgm:pt modelId="{D0C7F438-7658-4487-BE8D-15537D1269CF}" type="parTrans" cxnId="{48F05B42-365A-4878-B104-0D1C4E0771EF}">
      <dgm:prSet/>
      <dgm:spPr/>
      <dgm:t>
        <a:bodyPr/>
        <a:lstStyle/>
        <a:p>
          <a:endParaRPr lang="cs-CZ"/>
        </a:p>
      </dgm:t>
    </dgm:pt>
    <dgm:pt modelId="{BD405C49-4D38-44AB-8B83-C9EB94B47E8C}" type="sibTrans" cxnId="{48F05B42-365A-4878-B104-0D1C4E0771EF}">
      <dgm:prSet/>
      <dgm:spPr/>
      <dgm:t>
        <a:bodyPr/>
        <a:lstStyle/>
        <a:p>
          <a:endParaRPr lang="cs-CZ"/>
        </a:p>
      </dgm:t>
    </dgm:pt>
    <dgm:pt modelId="{4574D87E-89A9-43B3-AA03-0B6A10DDD0F5}" type="pres">
      <dgm:prSet presAssocID="{D4522B65-317D-4060-9D8D-E1C3FD90D56D}" presName="Name0" presStyleCnt="0">
        <dgm:presLayoutVars>
          <dgm:chPref val="1"/>
          <dgm:dir/>
          <dgm:animOne val="branch"/>
          <dgm:animLvl val="lvl"/>
          <dgm:resizeHandles/>
        </dgm:presLayoutVars>
      </dgm:prSet>
      <dgm:spPr/>
    </dgm:pt>
    <dgm:pt modelId="{95F611E9-C8C7-4974-ABEB-80EDD4E5882A}" type="pres">
      <dgm:prSet presAssocID="{6E9E733F-2F64-4D60-BD84-0077B8328617}" presName="vertOne" presStyleCnt="0"/>
      <dgm:spPr/>
    </dgm:pt>
    <dgm:pt modelId="{9A6032F0-AACC-45D7-AE99-2A8C9689EFCB}" type="pres">
      <dgm:prSet presAssocID="{6E9E733F-2F64-4D60-BD84-0077B8328617}" presName="txOne" presStyleLbl="node0" presStyleIdx="0" presStyleCnt="1" custScaleY="2000000" custLinFactX="4729" custLinFactY="-145116" custLinFactNeighborX="100000" custLinFactNeighborY="-200000">
        <dgm:presLayoutVars>
          <dgm:chPref val="3"/>
        </dgm:presLayoutVars>
      </dgm:prSet>
      <dgm:spPr/>
    </dgm:pt>
    <dgm:pt modelId="{526C776C-080B-4637-ABC6-F1730AB40822}" type="pres">
      <dgm:prSet presAssocID="{6E9E733F-2F64-4D60-BD84-0077B8328617}" presName="parTransOne" presStyleCnt="0"/>
      <dgm:spPr/>
    </dgm:pt>
    <dgm:pt modelId="{F35B8EF2-4FB0-4504-8189-90F792A9874E}" type="pres">
      <dgm:prSet presAssocID="{6E9E733F-2F64-4D60-BD84-0077B8328617}" presName="horzOne" presStyleCnt="0"/>
      <dgm:spPr/>
    </dgm:pt>
    <dgm:pt modelId="{FC248009-3584-441D-A645-32B6E7415929}" type="pres">
      <dgm:prSet presAssocID="{7D693CC8-A343-4997-BA2D-CB30F9DEFA4A}" presName="vertTwo" presStyleCnt="0"/>
      <dgm:spPr/>
    </dgm:pt>
    <dgm:pt modelId="{E100D9F2-9F4E-482B-A2FB-9C48A0F38045}" type="pres">
      <dgm:prSet presAssocID="{7D693CC8-A343-4997-BA2D-CB30F9DEFA4A}" presName="txTwo" presStyleLbl="node2" presStyleIdx="0" presStyleCnt="1" custScaleY="230239" custLinFactY="-780945" custLinFactNeighborX="-147" custLinFactNeighborY="-800000">
        <dgm:presLayoutVars>
          <dgm:chPref val="3"/>
        </dgm:presLayoutVars>
      </dgm:prSet>
      <dgm:spPr/>
    </dgm:pt>
    <dgm:pt modelId="{2219E869-1E36-43A9-8971-5FB2D19C67E5}" type="pres">
      <dgm:prSet presAssocID="{7D693CC8-A343-4997-BA2D-CB30F9DEFA4A}" presName="parTransTwo" presStyleCnt="0"/>
      <dgm:spPr/>
    </dgm:pt>
    <dgm:pt modelId="{C77BD7DC-D897-4AE5-97CC-9BADCE4F93EA}" type="pres">
      <dgm:prSet presAssocID="{7D693CC8-A343-4997-BA2D-CB30F9DEFA4A}" presName="horzTwo" presStyleCnt="0"/>
      <dgm:spPr/>
    </dgm:pt>
    <dgm:pt modelId="{D5D9B36F-C910-43CE-83B8-91AF14FA9A92}" type="pres">
      <dgm:prSet presAssocID="{39FBAA5C-C630-4474-8DF6-2F937DE44E00}" presName="vertThree" presStyleCnt="0"/>
      <dgm:spPr/>
    </dgm:pt>
    <dgm:pt modelId="{697E786A-8F29-491A-925F-BCD685232E11}" type="pres">
      <dgm:prSet presAssocID="{39FBAA5C-C630-4474-8DF6-2F937DE44E00}" presName="txThree" presStyleLbl="node3" presStyleIdx="0" presStyleCnt="1" custScaleY="230239" custLinFactY="-300000" custLinFactNeighborX="-343" custLinFactNeighborY="-338590">
        <dgm:presLayoutVars>
          <dgm:chPref val="3"/>
        </dgm:presLayoutVars>
      </dgm:prSet>
      <dgm:spPr/>
    </dgm:pt>
    <dgm:pt modelId="{1F8DFBFE-B347-461C-B10A-D422E78DB736}" type="pres">
      <dgm:prSet presAssocID="{39FBAA5C-C630-4474-8DF6-2F937DE44E00}" presName="horzThree" presStyleCnt="0"/>
      <dgm:spPr/>
    </dgm:pt>
  </dgm:ptLst>
  <dgm:cxnLst>
    <dgm:cxn modelId="{DA95DC34-7EF8-4E21-987B-FAC30403C9E3}" type="presOf" srcId="{39FBAA5C-C630-4474-8DF6-2F937DE44E00}" destId="{697E786A-8F29-491A-925F-BCD685232E11}" srcOrd="0" destOrd="0" presId="urn:microsoft.com/office/officeart/2005/8/layout/hierarchy4"/>
    <dgm:cxn modelId="{3C62DF61-51C5-4EF8-AF14-B5B7B9D8F558}" type="presOf" srcId="{D4522B65-317D-4060-9D8D-E1C3FD90D56D}" destId="{4574D87E-89A9-43B3-AA03-0B6A10DDD0F5}" srcOrd="0" destOrd="0" presId="urn:microsoft.com/office/officeart/2005/8/layout/hierarchy4"/>
    <dgm:cxn modelId="{48F05B42-365A-4878-B104-0D1C4E0771EF}" srcId="{7D693CC8-A343-4997-BA2D-CB30F9DEFA4A}" destId="{39FBAA5C-C630-4474-8DF6-2F937DE44E00}" srcOrd="0" destOrd="0" parTransId="{D0C7F438-7658-4487-BE8D-15537D1269CF}" sibTransId="{BD405C49-4D38-44AB-8B83-C9EB94B47E8C}"/>
    <dgm:cxn modelId="{8266DD8F-1980-4CB6-9C36-FB884FF21D25}" type="presOf" srcId="{6E9E733F-2F64-4D60-BD84-0077B8328617}" destId="{9A6032F0-AACC-45D7-AE99-2A8C9689EFCB}" srcOrd="0" destOrd="0" presId="urn:microsoft.com/office/officeart/2005/8/layout/hierarchy4"/>
    <dgm:cxn modelId="{753CF6AB-942A-4C43-8CC6-AC6C18D0B9FC}" srcId="{6E9E733F-2F64-4D60-BD84-0077B8328617}" destId="{7D693CC8-A343-4997-BA2D-CB30F9DEFA4A}" srcOrd="0" destOrd="0" parTransId="{EBF5DD3C-66F0-4646-A0DC-450E7B797B41}" sibTransId="{2D659625-5391-432A-8197-2655AAD92FD0}"/>
    <dgm:cxn modelId="{E7D8A3CD-4DD2-4F17-BABC-605F2A38938D}" type="presOf" srcId="{7D693CC8-A343-4997-BA2D-CB30F9DEFA4A}" destId="{E100D9F2-9F4E-482B-A2FB-9C48A0F38045}" srcOrd="0" destOrd="0" presId="urn:microsoft.com/office/officeart/2005/8/layout/hierarchy4"/>
    <dgm:cxn modelId="{6CB3B6FE-D2A8-4D5F-A62A-07093E59DD20}" srcId="{D4522B65-317D-4060-9D8D-E1C3FD90D56D}" destId="{6E9E733F-2F64-4D60-BD84-0077B8328617}" srcOrd="0" destOrd="0" parTransId="{C5DECA79-F63F-49EB-BC6B-504EC6CCE044}" sibTransId="{735D3794-1885-4AE7-A8BF-4ECEB0D3D372}"/>
    <dgm:cxn modelId="{BAAC05BF-A18C-41BA-96F5-203FDD4009C0}" type="presParOf" srcId="{4574D87E-89A9-43B3-AA03-0B6A10DDD0F5}" destId="{95F611E9-C8C7-4974-ABEB-80EDD4E5882A}" srcOrd="0" destOrd="0" presId="urn:microsoft.com/office/officeart/2005/8/layout/hierarchy4"/>
    <dgm:cxn modelId="{3EFC59BF-2DDC-4385-8D59-92BBD8916F35}" type="presParOf" srcId="{95F611E9-C8C7-4974-ABEB-80EDD4E5882A}" destId="{9A6032F0-AACC-45D7-AE99-2A8C9689EFCB}" srcOrd="0" destOrd="0" presId="urn:microsoft.com/office/officeart/2005/8/layout/hierarchy4"/>
    <dgm:cxn modelId="{B000383A-34C7-4B59-8E4C-1C15078B2618}" type="presParOf" srcId="{95F611E9-C8C7-4974-ABEB-80EDD4E5882A}" destId="{526C776C-080B-4637-ABC6-F1730AB40822}" srcOrd="1" destOrd="0" presId="urn:microsoft.com/office/officeart/2005/8/layout/hierarchy4"/>
    <dgm:cxn modelId="{01170014-F239-4AAE-B8AD-2EF32C14499E}" type="presParOf" srcId="{95F611E9-C8C7-4974-ABEB-80EDD4E5882A}" destId="{F35B8EF2-4FB0-4504-8189-90F792A9874E}" srcOrd="2" destOrd="0" presId="urn:microsoft.com/office/officeart/2005/8/layout/hierarchy4"/>
    <dgm:cxn modelId="{C7B739D4-2719-4148-AAC5-EC95FB71E029}" type="presParOf" srcId="{F35B8EF2-4FB0-4504-8189-90F792A9874E}" destId="{FC248009-3584-441D-A645-32B6E7415929}" srcOrd="0" destOrd="0" presId="urn:microsoft.com/office/officeart/2005/8/layout/hierarchy4"/>
    <dgm:cxn modelId="{5863A8BA-F776-40A8-9D5C-DDD5FDF15ACB}" type="presParOf" srcId="{FC248009-3584-441D-A645-32B6E7415929}" destId="{E100D9F2-9F4E-482B-A2FB-9C48A0F38045}" srcOrd="0" destOrd="0" presId="urn:microsoft.com/office/officeart/2005/8/layout/hierarchy4"/>
    <dgm:cxn modelId="{86349FB8-DF93-455A-B992-669CD620DD8B}" type="presParOf" srcId="{FC248009-3584-441D-A645-32B6E7415929}" destId="{2219E869-1E36-43A9-8971-5FB2D19C67E5}" srcOrd="1" destOrd="0" presId="urn:microsoft.com/office/officeart/2005/8/layout/hierarchy4"/>
    <dgm:cxn modelId="{64DF813B-DC13-4731-86EE-E0999D967195}" type="presParOf" srcId="{FC248009-3584-441D-A645-32B6E7415929}" destId="{C77BD7DC-D897-4AE5-97CC-9BADCE4F93EA}" srcOrd="2" destOrd="0" presId="urn:microsoft.com/office/officeart/2005/8/layout/hierarchy4"/>
    <dgm:cxn modelId="{0AA5971D-6BB8-417F-B370-26059A852215}" type="presParOf" srcId="{C77BD7DC-D897-4AE5-97CC-9BADCE4F93EA}" destId="{D5D9B36F-C910-43CE-83B8-91AF14FA9A92}" srcOrd="0" destOrd="0" presId="urn:microsoft.com/office/officeart/2005/8/layout/hierarchy4"/>
    <dgm:cxn modelId="{D7C14B39-3A3B-4CFE-8B7F-25DF831552E9}" type="presParOf" srcId="{D5D9B36F-C910-43CE-83B8-91AF14FA9A92}" destId="{697E786A-8F29-491A-925F-BCD685232E11}" srcOrd="0" destOrd="0" presId="urn:microsoft.com/office/officeart/2005/8/layout/hierarchy4"/>
    <dgm:cxn modelId="{AD7EB9E2-BBE0-44A8-B311-3D9677315DBA}" type="presParOf" srcId="{D5D9B36F-C910-43CE-83B8-91AF14FA9A92}" destId="{1F8DFBFE-B347-461C-B10A-D422E78DB736}" srcOrd="1" destOrd="0" presId="urn:microsoft.com/office/officeart/2005/8/layout/hierarchy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F3D947-E2CE-40E6-A988-7E03CF2ED57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21EDF8BC-7F27-4391-B520-B52D587F0CF5}">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cs-CZ" sz="1600" b="1" dirty="0">
              <a:latin typeface="Gill Sans MT" panose="020B0502020104020203" pitchFamily="34" charset="-18"/>
            </a:rPr>
            <a:t>Fáze před řízením</a:t>
          </a:r>
        </a:p>
      </dgm:t>
    </dgm:pt>
    <dgm:pt modelId="{EF1F684D-A703-475B-B82A-AA12CC18C026}" type="parTrans" cxnId="{EC6C39CD-DE3F-4D55-9320-6B001D41B49F}">
      <dgm:prSet/>
      <dgm:spPr/>
      <dgm:t>
        <a:bodyPr/>
        <a:lstStyle/>
        <a:p>
          <a:endParaRPr lang="cs-CZ"/>
        </a:p>
      </dgm:t>
    </dgm:pt>
    <dgm:pt modelId="{93377679-03B3-47B9-BD3F-FC52F2A59A26}" type="sibTrans" cxnId="{EC6C39CD-DE3F-4D55-9320-6B001D41B49F}">
      <dgm:prSet/>
      <dgm:spPr/>
      <dgm:t>
        <a:bodyPr/>
        <a:lstStyle/>
        <a:p>
          <a:endParaRPr lang="cs-CZ"/>
        </a:p>
      </dgm:t>
    </dgm:pt>
    <dgm:pt modelId="{A3C97888-8A88-4E2D-B442-F99C24A82AF4}">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dirty="0">
              <a:latin typeface="Gill Sans MT" panose="020B0502020104020203" pitchFamily="34" charset="-18"/>
            </a:rPr>
            <a:t>Probíhají postupy nezávislé na existenci řízení</a:t>
          </a:r>
        </a:p>
      </dgm:t>
    </dgm:pt>
    <dgm:pt modelId="{A6262D91-3AA3-4204-8D2B-C0A6AD6FA26D}" type="parTrans" cxnId="{49D6FCFE-DABF-4AE9-907A-AD7DBBFD548D}">
      <dgm:prSet/>
      <dgm:spPr/>
      <dgm:t>
        <a:bodyPr/>
        <a:lstStyle/>
        <a:p>
          <a:endParaRPr lang="cs-CZ"/>
        </a:p>
      </dgm:t>
    </dgm:pt>
    <dgm:pt modelId="{16974431-5678-4ED1-AF64-F37A30542F9F}" type="sibTrans" cxnId="{49D6FCFE-DABF-4AE9-907A-AD7DBBFD548D}">
      <dgm:prSet/>
      <dgm:spPr/>
      <dgm:t>
        <a:bodyPr/>
        <a:lstStyle/>
        <a:p>
          <a:endParaRPr lang="cs-CZ"/>
        </a:p>
      </dgm:t>
    </dgm:pt>
    <dgm:pt modelId="{25CDB033-4F2E-40A1-A15B-F8CAF8989DF9}">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cs-CZ" sz="1800" b="1" dirty="0">
              <a:latin typeface="Gill Sans MT" panose="020B0502020104020203" pitchFamily="34" charset="-18"/>
            </a:rPr>
            <a:t>Fáze řízení</a:t>
          </a:r>
        </a:p>
      </dgm:t>
    </dgm:pt>
    <dgm:pt modelId="{BDD11BE3-8459-4FE6-8909-5071F7DC28F2}" type="parTrans" cxnId="{2D00A990-F1A8-4B7C-BDFF-A506B7C8CFAB}">
      <dgm:prSet/>
      <dgm:spPr/>
      <dgm:t>
        <a:bodyPr/>
        <a:lstStyle/>
        <a:p>
          <a:endParaRPr lang="cs-CZ"/>
        </a:p>
      </dgm:t>
    </dgm:pt>
    <dgm:pt modelId="{EC06250C-3776-4220-8BA5-D2591BD55947}" type="sibTrans" cxnId="{2D00A990-F1A8-4B7C-BDFF-A506B7C8CFAB}">
      <dgm:prSet/>
      <dgm:spPr/>
      <dgm:t>
        <a:bodyPr/>
        <a:lstStyle/>
        <a:p>
          <a:endParaRPr lang="cs-CZ"/>
        </a:p>
      </dgm:t>
    </dgm:pt>
    <dgm:pt modelId="{C5F113F1-6160-491F-A366-6D62DDBA54B1}">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cs-CZ" sz="1600" b="1" dirty="0">
              <a:latin typeface="Gill Sans MT" panose="020B0502020104020203" pitchFamily="34" charset="-18"/>
            </a:rPr>
            <a:t>Fáze po řízení</a:t>
          </a:r>
        </a:p>
      </dgm:t>
    </dgm:pt>
    <dgm:pt modelId="{22B8F7FF-D6FD-43F7-AEC1-C996591581CA}" type="parTrans" cxnId="{C68A1E32-1AC8-4765-B6D6-7F903C806B68}">
      <dgm:prSet/>
      <dgm:spPr/>
      <dgm:t>
        <a:bodyPr/>
        <a:lstStyle/>
        <a:p>
          <a:endParaRPr lang="cs-CZ"/>
        </a:p>
      </dgm:t>
    </dgm:pt>
    <dgm:pt modelId="{232EAB87-D32F-44E5-8036-11092271EE0D}" type="sibTrans" cxnId="{C68A1E32-1AC8-4765-B6D6-7F903C806B68}">
      <dgm:prSet/>
      <dgm:spPr/>
      <dgm:t>
        <a:bodyPr/>
        <a:lstStyle/>
        <a:p>
          <a:endParaRPr lang="cs-CZ"/>
        </a:p>
      </dgm:t>
    </dgm:pt>
    <dgm:pt modelId="{A6CDD98D-0B2D-422C-8339-847D891E8BEB}">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dirty="0">
              <a:latin typeface="Gill Sans MT" panose="020B0502020104020203" pitchFamily="34" charset="-18"/>
            </a:rPr>
            <a:t>Probíhají postupy nezávislé na existenci řízení</a:t>
          </a:r>
        </a:p>
      </dgm:t>
    </dgm:pt>
    <dgm:pt modelId="{CBA2A338-C243-4DD4-BF57-2316DF213FD8}" type="parTrans" cxnId="{63F554D9-4123-401F-9A15-B0259DF4986B}">
      <dgm:prSet/>
      <dgm:spPr/>
      <dgm:t>
        <a:bodyPr/>
        <a:lstStyle/>
        <a:p>
          <a:endParaRPr lang="cs-CZ"/>
        </a:p>
      </dgm:t>
    </dgm:pt>
    <dgm:pt modelId="{0D1CC654-5432-4136-9C55-346D77082875}" type="sibTrans" cxnId="{63F554D9-4123-401F-9A15-B0259DF4986B}">
      <dgm:prSet/>
      <dgm:spPr/>
      <dgm:t>
        <a:bodyPr/>
        <a:lstStyle/>
        <a:p>
          <a:endParaRPr lang="cs-CZ"/>
        </a:p>
      </dgm:t>
    </dgm:pt>
    <dgm:pt modelId="{A6297810-AD35-443E-BAA7-794F511A5688}">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dirty="0">
              <a:latin typeface="Gill Sans MT" panose="020B0502020104020203" pitchFamily="34" charset="-18"/>
            </a:rPr>
            <a:t>Probíhají postupy nezávislé na existenci řízení</a:t>
          </a:r>
        </a:p>
      </dgm:t>
    </dgm:pt>
    <dgm:pt modelId="{A036EABA-B90A-4F67-9F9D-CDCC35D972F7}" type="parTrans" cxnId="{620EDFA5-30C2-41AF-9CD4-0890DA9142A8}">
      <dgm:prSet/>
      <dgm:spPr/>
      <dgm:t>
        <a:bodyPr/>
        <a:lstStyle/>
        <a:p>
          <a:endParaRPr lang="cs-CZ"/>
        </a:p>
      </dgm:t>
    </dgm:pt>
    <dgm:pt modelId="{31447B0F-3D4F-4DDE-80BD-7689A242E27F}" type="sibTrans" cxnId="{620EDFA5-30C2-41AF-9CD4-0890DA9142A8}">
      <dgm:prSet/>
      <dgm:spPr/>
      <dgm:t>
        <a:bodyPr/>
        <a:lstStyle/>
        <a:p>
          <a:endParaRPr lang="cs-CZ"/>
        </a:p>
      </dgm:t>
    </dgm:pt>
    <dgm:pt modelId="{EDFD40D9-7F1C-493E-9493-AF32A46A1BF6}">
      <dgm:prSet custT="1">
        <dgm:style>
          <a:lnRef idx="1">
            <a:schemeClr val="accent2"/>
          </a:lnRef>
          <a:fillRef idx="2">
            <a:schemeClr val="accent2"/>
          </a:fillRef>
          <a:effectRef idx="1">
            <a:schemeClr val="accent2"/>
          </a:effectRef>
          <a:fontRef idx="minor">
            <a:schemeClr val="dk1"/>
          </a:fontRef>
        </dgm:style>
      </dgm:prSet>
      <dgm:spPr/>
      <dgm:t>
        <a:bodyPr/>
        <a:lstStyle/>
        <a:p>
          <a:r>
            <a:rPr lang="cs-CZ" sz="1600" dirty="0">
              <a:latin typeface="Gill Sans MT" panose="020B0502020104020203" pitchFamily="34" charset="-18"/>
            </a:rPr>
            <a:t>Probíhají postupy závislé na existenci řízení</a:t>
          </a:r>
        </a:p>
      </dgm:t>
    </dgm:pt>
    <dgm:pt modelId="{D988428C-2EE5-4E37-9D82-771CAF231651}" type="parTrans" cxnId="{9603B0CC-19FF-4FBB-BD3A-C193BD9F8F16}">
      <dgm:prSet/>
      <dgm:spPr/>
      <dgm:t>
        <a:bodyPr/>
        <a:lstStyle/>
        <a:p>
          <a:endParaRPr lang="cs-CZ"/>
        </a:p>
      </dgm:t>
    </dgm:pt>
    <dgm:pt modelId="{E3D4F41A-E242-46BD-828A-BF9749CB8FB0}" type="sibTrans" cxnId="{9603B0CC-19FF-4FBB-BD3A-C193BD9F8F16}">
      <dgm:prSet/>
      <dgm:spPr/>
      <dgm:t>
        <a:bodyPr/>
        <a:lstStyle/>
        <a:p>
          <a:endParaRPr lang="cs-CZ"/>
        </a:p>
      </dgm:t>
    </dgm:pt>
    <dgm:pt modelId="{537669B4-7EA4-43A3-8A05-677800BBB30C}">
      <dgm:prSet custT="1">
        <dgm:style>
          <a:lnRef idx="1">
            <a:schemeClr val="accent2"/>
          </a:lnRef>
          <a:fillRef idx="2">
            <a:schemeClr val="accent2"/>
          </a:fillRef>
          <a:effectRef idx="1">
            <a:schemeClr val="accent2"/>
          </a:effectRef>
          <a:fontRef idx="minor">
            <a:schemeClr val="dk1"/>
          </a:fontRef>
        </dgm:style>
      </dgm:prSet>
      <dgm:spPr/>
      <dgm:t>
        <a:bodyPr/>
        <a:lstStyle/>
        <a:p>
          <a:r>
            <a:rPr lang="cs-CZ" sz="1600" i="1" dirty="0">
              <a:latin typeface="Gill Sans MT" panose="020B0502020104020203" pitchFamily="34" charset="-18"/>
            </a:rPr>
            <a:t>např. vyhledávací činnost</a:t>
          </a:r>
          <a:r>
            <a:rPr lang="cs-CZ" sz="1600" dirty="0">
              <a:latin typeface="Gill Sans MT" panose="020B0502020104020203" pitchFamily="34" charset="-18"/>
            </a:rPr>
            <a:t>	</a:t>
          </a:r>
        </a:p>
      </dgm:t>
    </dgm:pt>
    <dgm:pt modelId="{F09F8325-ED8B-4D39-9646-9681EC7CF251}" type="parTrans" cxnId="{1201C843-8F43-4DB2-8A2E-D8EC8DDF9E1F}">
      <dgm:prSet/>
      <dgm:spPr/>
      <dgm:t>
        <a:bodyPr/>
        <a:lstStyle/>
        <a:p>
          <a:endParaRPr lang="cs-CZ"/>
        </a:p>
      </dgm:t>
    </dgm:pt>
    <dgm:pt modelId="{3E07F869-CA30-4DA0-A883-A7C39293B640}" type="sibTrans" cxnId="{1201C843-8F43-4DB2-8A2E-D8EC8DDF9E1F}">
      <dgm:prSet/>
      <dgm:spPr/>
      <dgm:t>
        <a:bodyPr/>
        <a:lstStyle/>
        <a:p>
          <a:endParaRPr lang="cs-CZ"/>
        </a:p>
      </dgm:t>
    </dgm:pt>
    <dgm:pt modelId="{14B69221-0859-42F5-9DD0-752195A5DA2F}">
      <dgm:prSet custT="1">
        <dgm:style>
          <a:lnRef idx="1">
            <a:schemeClr val="accent2"/>
          </a:lnRef>
          <a:fillRef idx="2">
            <a:schemeClr val="accent2"/>
          </a:fillRef>
          <a:effectRef idx="1">
            <a:schemeClr val="accent2"/>
          </a:effectRef>
          <a:fontRef idx="minor">
            <a:schemeClr val="dk1"/>
          </a:fontRef>
        </dgm:style>
      </dgm:prSet>
      <dgm:spPr/>
      <dgm:t>
        <a:bodyPr/>
        <a:lstStyle/>
        <a:p>
          <a:r>
            <a:rPr lang="cs-CZ" sz="1600" i="1" dirty="0">
              <a:latin typeface="Gill Sans MT" panose="020B0502020104020203" pitchFamily="34" charset="-18"/>
            </a:rPr>
            <a:t>např. dokazování</a:t>
          </a:r>
        </a:p>
      </dgm:t>
    </dgm:pt>
    <dgm:pt modelId="{803DA13B-40AA-4FD2-AB10-49D969184218}" type="parTrans" cxnId="{4E2DA652-69DA-4B12-A463-F03C9085299C}">
      <dgm:prSet/>
      <dgm:spPr/>
      <dgm:t>
        <a:bodyPr/>
        <a:lstStyle/>
        <a:p>
          <a:endParaRPr lang="cs-CZ"/>
        </a:p>
      </dgm:t>
    </dgm:pt>
    <dgm:pt modelId="{C606F9B9-BE17-4653-B5AD-E1A32798AEE0}" type="sibTrans" cxnId="{4E2DA652-69DA-4B12-A463-F03C9085299C}">
      <dgm:prSet/>
      <dgm:spPr/>
      <dgm:t>
        <a:bodyPr/>
        <a:lstStyle/>
        <a:p>
          <a:endParaRPr lang="cs-CZ"/>
        </a:p>
      </dgm:t>
    </dgm:pt>
    <dgm:pt modelId="{6B285956-619F-4A7D-97CB-CA2DE2B749E1}">
      <dgm:prSet custT="1">
        <dgm:style>
          <a:lnRef idx="1">
            <a:schemeClr val="accent2"/>
          </a:lnRef>
          <a:fillRef idx="2">
            <a:schemeClr val="accent2"/>
          </a:fillRef>
          <a:effectRef idx="1">
            <a:schemeClr val="accent2"/>
          </a:effectRef>
          <a:fontRef idx="minor">
            <a:schemeClr val="dk1"/>
          </a:fontRef>
        </dgm:style>
      </dgm:prSet>
      <dgm:spPr/>
      <dgm:t>
        <a:bodyPr/>
        <a:lstStyle/>
        <a:p>
          <a:endParaRPr lang="cs-CZ" sz="600" dirty="0">
            <a:latin typeface="Gill Sans MT" panose="020B0502020104020203" pitchFamily="34" charset="-18"/>
          </a:endParaRPr>
        </a:p>
      </dgm:t>
    </dgm:pt>
    <dgm:pt modelId="{8B45E1D0-C64E-40BD-B1A1-A9A2894D2F86}" type="parTrans" cxnId="{3ED80504-1723-40A3-9A40-BBE5F3358ABA}">
      <dgm:prSet/>
      <dgm:spPr/>
      <dgm:t>
        <a:bodyPr/>
        <a:lstStyle/>
        <a:p>
          <a:endParaRPr lang="cs-CZ"/>
        </a:p>
      </dgm:t>
    </dgm:pt>
    <dgm:pt modelId="{DE375B1F-82FE-47F6-9EEE-6E506E848256}" type="sibTrans" cxnId="{3ED80504-1723-40A3-9A40-BBE5F3358ABA}">
      <dgm:prSet/>
      <dgm:spPr/>
      <dgm:t>
        <a:bodyPr/>
        <a:lstStyle/>
        <a:p>
          <a:endParaRPr lang="cs-CZ"/>
        </a:p>
      </dgm:t>
    </dgm:pt>
    <dgm:pt modelId="{6A3504F3-8189-4687-AE50-8BC79FA9A021}" type="pres">
      <dgm:prSet presAssocID="{4FF3D947-E2CE-40E6-A988-7E03CF2ED571}" presName="Name0" presStyleCnt="0">
        <dgm:presLayoutVars>
          <dgm:dir/>
          <dgm:animLvl val="lvl"/>
          <dgm:resizeHandles val="exact"/>
        </dgm:presLayoutVars>
      </dgm:prSet>
      <dgm:spPr/>
    </dgm:pt>
    <dgm:pt modelId="{13F01CD6-32DA-491C-A613-41D0A85D9BB7}" type="pres">
      <dgm:prSet presAssocID="{21EDF8BC-7F27-4391-B520-B52D587F0CF5}" presName="linNode" presStyleCnt="0"/>
      <dgm:spPr/>
    </dgm:pt>
    <dgm:pt modelId="{384EEF50-506D-40F5-B374-2C218E90EEF5}" type="pres">
      <dgm:prSet presAssocID="{21EDF8BC-7F27-4391-B520-B52D587F0CF5}" presName="parentText" presStyleLbl="node1" presStyleIdx="0" presStyleCnt="3" custScaleY="22608">
        <dgm:presLayoutVars>
          <dgm:chMax val="1"/>
          <dgm:bulletEnabled val="1"/>
        </dgm:presLayoutVars>
      </dgm:prSet>
      <dgm:spPr/>
    </dgm:pt>
    <dgm:pt modelId="{8FD8484A-BCB9-4F98-AE5B-60FDDC5F6074}" type="pres">
      <dgm:prSet presAssocID="{21EDF8BC-7F27-4391-B520-B52D587F0CF5}" presName="descendantText" presStyleLbl="alignAccFollowNode1" presStyleIdx="0" presStyleCnt="3" custScaleY="19983">
        <dgm:presLayoutVars>
          <dgm:bulletEnabled val="1"/>
        </dgm:presLayoutVars>
      </dgm:prSet>
      <dgm:spPr/>
    </dgm:pt>
    <dgm:pt modelId="{68DC2A4E-315C-4AED-9329-11C4178967BB}" type="pres">
      <dgm:prSet presAssocID="{93377679-03B3-47B9-BD3F-FC52F2A59A26}" presName="sp" presStyleCnt="0"/>
      <dgm:spPr/>
    </dgm:pt>
    <dgm:pt modelId="{504BF94C-4829-4B2A-9B19-3742985A34D5}" type="pres">
      <dgm:prSet presAssocID="{25CDB033-4F2E-40A1-A15B-F8CAF8989DF9}" presName="linNode" presStyleCnt="0"/>
      <dgm:spPr/>
    </dgm:pt>
    <dgm:pt modelId="{7D1198AA-3740-4758-89C3-1D78EE41BB3F}" type="pres">
      <dgm:prSet presAssocID="{25CDB033-4F2E-40A1-A15B-F8CAF8989DF9}" presName="parentText" presStyleLbl="node1" presStyleIdx="1" presStyleCnt="3" custScaleY="63069">
        <dgm:presLayoutVars>
          <dgm:chMax val="1"/>
          <dgm:bulletEnabled val="1"/>
        </dgm:presLayoutVars>
      </dgm:prSet>
      <dgm:spPr/>
    </dgm:pt>
    <dgm:pt modelId="{4BA6A012-FFD0-47AB-8452-17B729BD8E8E}" type="pres">
      <dgm:prSet presAssocID="{25CDB033-4F2E-40A1-A15B-F8CAF8989DF9}" presName="descendantText" presStyleLbl="alignAccFollowNode1" presStyleIdx="1" presStyleCnt="3" custScaleY="64197">
        <dgm:presLayoutVars>
          <dgm:bulletEnabled val="1"/>
        </dgm:presLayoutVars>
      </dgm:prSet>
      <dgm:spPr/>
    </dgm:pt>
    <dgm:pt modelId="{2B6CB7CA-623A-4869-B250-773CACF5B06F}" type="pres">
      <dgm:prSet presAssocID="{EC06250C-3776-4220-8BA5-D2591BD55947}" presName="sp" presStyleCnt="0"/>
      <dgm:spPr/>
    </dgm:pt>
    <dgm:pt modelId="{00A13765-B580-484F-9A46-ADEEBE365F2B}" type="pres">
      <dgm:prSet presAssocID="{C5F113F1-6160-491F-A366-6D62DDBA54B1}" presName="linNode" presStyleCnt="0"/>
      <dgm:spPr/>
    </dgm:pt>
    <dgm:pt modelId="{81847872-D18E-4E72-9219-7AC1C07DE336}" type="pres">
      <dgm:prSet presAssocID="{C5F113F1-6160-491F-A366-6D62DDBA54B1}" presName="parentText" presStyleLbl="node1" presStyleIdx="2" presStyleCnt="3" custScaleY="24856">
        <dgm:presLayoutVars>
          <dgm:chMax val="1"/>
          <dgm:bulletEnabled val="1"/>
        </dgm:presLayoutVars>
      </dgm:prSet>
      <dgm:spPr/>
    </dgm:pt>
    <dgm:pt modelId="{DC2E5F64-738E-462D-B4EB-DBA095CC4199}" type="pres">
      <dgm:prSet presAssocID="{C5F113F1-6160-491F-A366-6D62DDBA54B1}" presName="descendantText" presStyleLbl="alignAccFollowNode1" presStyleIdx="2" presStyleCnt="3" custScaleY="23274">
        <dgm:presLayoutVars>
          <dgm:bulletEnabled val="1"/>
        </dgm:presLayoutVars>
      </dgm:prSet>
      <dgm:spPr/>
    </dgm:pt>
  </dgm:ptLst>
  <dgm:cxnLst>
    <dgm:cxn modelId="{E293E002-189B-4D13-A65A-FD6C71C561E3}" type="presOf" srcId="{537669B4-7EA4-43A3-8A05-677800BBB30C}" destId="{4BA6A012-FFD0-47AB-8452-17B729BD8E8E}" srcOrd="0" destOrd="1" presId="urn:microsoft.com/office/officeart/2005/8/layout/vList5"/>
    <dgm:cxn modelId="{3ED80504-1723-40A3-9A40-BBE5F3358ABA}" srcId="{A6297810-AD35-443E-BAA7-794F511A5688}" destId="{6B285956-619F-4A7D-97CB-CA2DE2B749E1}" srcOrd="1" destOrd="0" parTransId="{8B45E1D0-C64E-40BD-B1A1-A9A2894D2F86}" sibTransId="{DE375B1F-82FE-47F6-9EEE-6E506E848256}"/>
    <dgm:cxn modelId="{E57DAF0A-D715-4608-A3BF-406B4C0ADD7C}" type="presOf" srcId="{14B69221-0859-42F5-9DD0-752195A5DA2F}" destId="{4BA6A012-FFD0-47AB-8452-17B729BD8E8E}" srcOrd="0" destOrd="4" presId="urn:microsoft.com/office/officeart/2005/8/layout/vList5"/>
    <dgm:cxn modelId="{1C023510-0BB1-489B-B516-1885114994C8}" type="presOf" srcId="{C5F113F1-6160-491F-A366-6D62DDBA54B1}" destId="{81847872-D18E-4E72-9219-7AC1C07DE336}" srcOrd="0" destOrd="0" presId="urn:microsoft.com/office/officeart/2005/8/layout/vList5"/>
    <dgm:cxn modelId="{2A48811E-558E-47C0-8BAA-07DC57DE7429}" type="presOf" srcId="{EDFD40D9-7F1C-493E-9493-AF32A46A1BF6}" destId="{4BA6A012-FFD0-47AB-8452-17B729BD8E8E}" srcOrd="0" destOrd="3" presId="urn:microsoft.com/office/officeart/2005/8/layout/vList5"/>
    <dgm:cxn modelId="{C68A1E32-1AC8-4765-B6D6-7F903C806B68}" srcId="{4FF3D947-E2CE-40E6-A988-7E03CF2ED571}" destId="{C5F113F1-6160-491F-A366-6D62DDBA54B1}" srcOrd="2" destOrd="0" parTransId="{22B8F7FF-D6FD-43F7-AEC1-C996591581CA}" sibTransId="{232EAB87-D32F-44E5-8036-11092271EE0D}"/>
    <dgm:cxn modelId="{1201C843-8F43-4DB2-8A2E-D8EC8DDF9E1F}" srcId="{A6297810-AD35-443E-BAA7-794F511A5688}" destId="{537669B4-7EA4-43A3-8A05-677800BBB30C}" srcOrd="0" destOrd="0" parTransId="{F09F8325-ED8B-4D39-9646-9681EC7CF251}" sibTransId="{3E07F869-CA30-4DA0-A883-A7C39293B640}"/>
    <dgm:cxn modelId="{6A811645-67EB-4ECD-A9CC-E56B43946561}" type="presOf" srcId="{A6297810-AD35-443E-BAA7-794F511A5688}" destId="{4BA6A012-FFD0-47AB-8452-17B729BD8E8E}" srcOrd="0" destOrd="0" presId="urn:microsoft.com/office/officeart/2005/8/layout/vList5"/>
    <dgm:cxn modelId="{498D176E-D5B5-4A7C-9B1F-993CA1557ACC}" type="presOf" srcId="{21EDF8BC-7F27-4391-B520-B52D587F0CF5}" destId="{384EEF50-506D-40F5-B374-2C218E90EEF5}" srcOrd="0" destOrd="0" presId="urn:microsoft.com/office/officeart/2005/8/layout/vList5"/>
    <dgm:cxn modelId="{4E2DA652-69DA-4B12-A463-F03C9085299C}" srcId="{EDFD40D9-7F1C-493E-9493-AF32A46A1BF6}" destId="{14B69221-0859-42F5-9DD0-752195A5DA2F}" srcOrd="0" destOrd="0" parTransId="{803DA13B-40AA-4FD2-AB10-49D969184218}" sibTransId="{C606F9B9-BE17-4653-B5AD-E1A32798AEE0}"/>
    <dgm:cxn modelId="{4EAA9F55-780F-4258-A620-83534C0E79DD}" type="presOf" srcId="{4FF3D947-E2CE-40E6-A988-7E03CF2ED571}" destId="{6A3504F3-8189-4687-AE50-8BC79FA9A021}" srcOrd="0" destOrd="0" presId="urn:microsoft.com/office/officeart/2005/8/layout/vList5"/>
    <dgm:cxn modelId="{B4E43C76-FE59-4320-8382-AD7A517C7A8F}" type="presOf" srcId="{25CDB033-4F2E-40A1-A15B-F8CAF8989DF9}" destId="{7D1198AA-3740-4758-89C3-1D78EE41BB3F}" srcOrd="0" destOrd="0" presId="urn:microsoft.com/office/officeart/2005/8/layout/vList5"/>
    <dgm:cxn modelId="{588C9179-D8BC-4DF3-8BE0-BBFBDA1200B5}" type="presOf" srcId="{A3C97888-8A88-4E2D-B442-F99C24A82AF4}" destId="{8FD8484A-BCB9-4F98-AE5B-60FDDC5F6074}" srcOrd="0" destOrd="0" presId="urn:microsoft.com/office/officeart/2005/8/layout/vList5"/>
    <dgm:cxn modelId="{2D00A990-F1A8-4B7C-BDFF-A506B7C8CFAB}" srcId="{4FF3D947-E2CE-40E6-A988-7E03CF2ED571}" destId="{25CDB033-4F2E-40A1-A15B-F8CAF8989DF9}" srcOrd="1" destOrd="0" parTransId="{BDD11BE3-8459-4FE6-8909-5071F7DC28F2}" sibTransId="{EC06250C-3776-4220-8BA5-D2591BD55947}"/>
    <dgm:cxn modelId="{620EDFA5-30C2-41AF-9CD4-0890DA9142A8}" srcId="{25CDB033-4F2E-40A1-A15B-F8CAF8989DF9}" destId="{A6297810-AD35-443E-BAA7-794F511A5688}" srcOrd="0" destOrd="0" parTransId="{A036EABA-B90A-4F67-9F9D-CDCC35D972F7}" sibTransId="{31447B0F-3D4F-4DDE-80BD-7689A242E27F}"/>
    <dgm:cxn modelId="{8BF40DC9-BA38-4461-8D43-DEE0439F7257}" type="presOf" srcId="{A6CDD98D-0B2D-422C-8339-847D891E8BEB}" destId="{DC2E5F64-738E-462D-B4EB-DBA095CC4199}" srcOrd="0" destOrd="0" presId="urn:microsoft.com/office/officeart/2005/8/layout/vList5"/>
    <dgm:cxn modelId="{9603B0CC-19FF-4FBB-BD3A-C193BD9F8F16}" srcId="{25CDB033-4F2E-40A1-A15B-F8CAF8989DF9}" destId="{EDFD40D9-7F1C-493E-9493-AF32A46A1BF6}" srcOrd="1" destOrd="0" parTransId="{D988428C-2EE5-4E37-9D82-771CAF231651}" sibTransId="{E3D4F41A-E242-46BD-828A-BF9749CB8FB0}"/>
    <dgm:cxn modelId="{EC6C39CD-DE3F-4D55-9320-6B001D41B49F}" srcId="{4FF3D947-E2CE-40E6-A988-7E03CF2ED571}" destId="{21EDF8BC-7F27-4391-B520-B52D587F0CF5}" srcOrd="0" destOrd="0" parTransId="{EF1F684D-A703-475B-B82A-AA12CC18C026}" sibTransId="{93377679-03B3-47B9-BD3F-FC52F2A59A26}"/>
    <dgm:cxn modelId="{63F554D9-4123-401F-9A15-B0259DF4986B}" srcId="{C5F113F1-6160-491F-A366-6D62DDBA54B1}" destId="{A6CDD98D-0B2D-422C-8339-847D891E8BEB}" srcOrd="0" destOrd="0" parTransId="{CBA2A338-C243-4DD4-BF57-2316DF213FD8}" sibTransId="{0D1CC654-5432-4136-9C55-346D77082875}"/>
    <dgm:cxn modelId="{E90DCEFC-6A04-4307-A3AD-A04DC84EE7D3}" type="presOf" srcId="{6B285956-619F-4A7D-97CB-CA2DE2B749E1}" destId="{4BA6A012-FFD0-47AB-8452-17B729BD8E8E}" srcOrd="0" destOrd="2" presId="urn:microsoft.com/office/officeart/2005/8/layout/vList5"/>
    <dgm:cxn modelId="{49D6FCFE-DABF-4AE9-907A-AD7DBBFD548D}" srcId="{21EDF8BC-7F27-4391-B520-B52D587F0CF5}" destId="{A3C97888-8A88-4E2D-B442-F99C24A82AF4}" srcOrd="0" destOrd="0" parTransId="{A6262D91-3AA3-4204-8D2B-C0A6AD6FA26D}" sibTransId="{16974431-5678-4ED1-AF64-F37A30542F9F}"/>
    <dgm:cxn modelId="{917B309A-A9A7-4EF8-9485-00C061AEBDFA}" type="presParOf" srcId="{6A3504F3-8189-4687-AE50-8BC79FA9A021}" destId="{13F01CD6-32DA-491C-A613-41D0A85D9BB7}" srcOrd="0" destOrd="0" presId="urn:microsoft.com/office/officeart/2005/8/layout/vList5"/>
    <dgm:cxn modelId="{AF417049-0B24-4C40-AFE6-ECEF20577725}" type="presParOf" srcId="{13F01CD6-32DA-491C-A613-41D0A85D9BB7}" destId="{384EEF50-506D-40F5-B374-2C218E90EEF5}" srcOrd="0" destOrd="0" presId="urn:microsoft.com/office/officeart/2005/8/layout/vList5"/>
    <dgm:cxn modelId="{F85C6FFB-1FE0-457F-B7B8-8FDFCC2C5EAB}" type="presParOf" srcId="{13F01CD6-32DA-491C-A613-41D0A85D9BB7}" destId="{8FD8484A-BCB9-4F98-AE5B-60FDDC5F6074}" srcOrd="1" destOrd="0" presId="urn:microsoft.com/office/officeart/2005/8/layout/vList5"/>
    <dgm:cxn modelId="{B56C93EE-9FB3-4FE3-8C4B-40873768E89D}" type="presParOf" srcId="{6A3504F3-8189-4687-AE50-8BC79FA9A021}" destId="{68DC2A4E-315C-4AED-9329-11C4178967BB}" srcOrd="1" destOrd="0" presId="urn:microsoft.com/office/officeart/2005/8/layout/vList5"/>
    <dgm:cxn modelId="{32569B69-9F00-4759-9958-4B683EAC7760}" type="presParOf" srcId="{6A3504F3-8189-4687-AE50-8BC79FA9A021}" destId="{504BF94C-4829-4B2A-9B19-3742985A34D5}" srcOrd="2" destOrd="0" presId="urn:microsoft.com/office/officeart/2005/8/layout/vList5"/>
    <dgm:cxn modelId="{D5203802-132B-4D47-B72B-0628D01C94B6}" type="presParOf" srcId="{504BF94C-4829-4B2A-9B19-3742985A34D5}" destId="{7D1198AA-3740-4758-89C3-1D78EE41BB3F}" srcOrd="0" destOrd="0" presId="urn:microsoft.com/office/officeart/2005/8/layout/vList5"/>
    <dgm:cxn modelId="{B9FF077D-D49C-4AF0-BC52-527769BFFFDA}" type="presParOf" srcId="{504BF94C-4829-4B2A-9B19-3742985A34D5}" destId="{4BA6A012-FFD0-47AB-8452-17B729BD8E8E}" srcOrd="1" destOrd="0" presId="urn:microsoft.com/office/officeart/2005/8/layout/vList5"/>
    <dgm:cxn modelId="{541750CF-8952-4B23-B004-CEFCF8393DC1}" type="presParOf" srcId="{6A3504F3-8189-4687-AE50-8BC79FA9A021}" destId="{2B6CB7CA-623A-4869-B250-773CACF5B06F}" srcOrd="3" destOrd="0" presId="urn:microsoft.com/office/officeart/2005/8/layout/vList5"/>
    <dgm:cxn modelId="{BF5E51F6-AE42-4FC5-B134-4A9A23CADA22}" type="presParOf" srcId="{6A3504F3-8189-4687-AE50-8BC79FA9A021}" destId="{00A13765-B580-484F-9A46-ADEEBE365F2B}" srcOrd="4" destOrd="0" presId="urn:microsoft.com/office/officeart/2005/8/layout/vList5"/>
    <dgm:cxn modelId="{E4573A2D-75B8-48B0-8A10-5BCA0EC78AF4}" type="presParOf" srcId="{00A13765-B580-484F-9A46-ADEEBE365F2B}" destId="{81847872-D18E-4E72-9219-7AC1C07DE336}" srcOrd="0" destOrd="0" presId="urn:microsoft.com/office/officeart/2005/8/layout/vList5"/>
    <dgm:cxn modelId="{BD97ADDF-BDF5-408B-8C52-6B53D99D9CAC}" type="presParOf" srcId="{00A13765-B580-484F-9A46-ADEEBE365F2B}" destId="{DC2E5F64-738E-462D-B4EB-DBA095CC41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9D0924-D7F7-4502-9751-91DC6B5B186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7B9949F4-741C-4A51-BB3D-496748645F22}">
      <dgm:prSet phldrT="[Text]">
        <dgm:style>
          <a:lnRef idx="0">
            <a:schemeClr val="accent2"/>
          </a:lnRef>
          <a:fillRef idx="3">
            <a:schemeClr val="accent2"/>
          </a:fillRef>
          <a:effectRef idx="3">
            <a:schemeClr val="accent2"/>
          </a:effectRef>
          <a:fontRef idx="minor">
            <a:schemeClr val="lt1"/>
          </a:fontRef>
        </dgm:style>
      </dgm:prSet>
      <dgm:spPr/>
      <dgm:t>
        <a:bodyPr/>
        <a:lstStyle/>
        <a:p>
          <a:r>
            <a:rPr lang="cs-CZ" dirty="0">
              <a:latin typeface="Gill Sans MT" panose="020B0502020104020203" pitchFamily="34" charset="-18"/>
            </a:rPr>
            <a:t>Formalizované postupy</a:t>
          </a:r>
        </a:p>
      </dgm:t>
    </dgm:pt>
    <dgm:pt modelId="{283F7A35-606F-469D-BA28-142BF0255F54}" type="parTrans" cxnId="{D3FBC8F3-4FFA-4E31-AEB3-A65416E9D6B6}">
      <dgm:prSet/>
      <dgm:spPr/>
      <dgm:t>
        <a:bodyPr/>
        <a:lstStyle/>
        <a:p>
          <a:endParaRPr lang="cs-CZ"/>
        </a:p>
      </dgm:t>
    </dgm:pt>
    <dgm:pt modelId="{83A1F50F-459B-49F1-B497-3AD80E234550}" type="sibTrans" cxnId="{D3FBC8F3-4FFA-4E31-AEB3-A65416E9D6B6}">
      <dgm:prSet/>
      <dgm:spPr/>
      <dgm:t>
        <a:bodyPr/>
        <a:lstStyle/>
        <a:p>
          <a:endParaRPr lang="cs-CZ"/>
        </a:p>
      </dgm:t>
    </dgm:pt>
    <dgm:pt modelId="{5BE7D194-705F-4860-A414-4DB5BF8B57C0}">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daňová kontrola</a:t>
          </a:r>
        </a:p>
      </dgm:t>
    </dgm:pt>
    <dgm:pt modelId="{EAE5DC7E-732C-4728-A959-6483CBBAC11C}" type="parTrans" cxnId="{4DE48AA0-72C2-4A65-BB75-65354A36E920}">
      <dgm:prSet/>
      <dgm:spPr/>
      <dgm:t>
        <a:bodyPr/>
        <a:lstStyle/>
        <a:p>
          <a:endParaRPr lang="cs-CZ"/>
        </a:p>
      </dgm:t>
    </dgm:pt>
    <dgm:pt modelId="{C55ECFFA-1FC9-4263-BCC4-DFA44A622B12}" type="sibTrans" cxnId="{4DE48AA0-72C2-4A65-BB75-65354A36E920}">
      <dgm:prSet/>
      <dgm:spPr/>
      <dgm:t>
        <a:bodyPr/>
        <a:lstStyle/>
        <a:p>
          <a:endParaRPr lang="cs-CZ"/>
        </a:p>
      </dgm:t>
    </dgm:pt>
    <dgm:pt modelId="{63626AAC-BAA1-4055-B663-2F7C5C61198E}">
      <dgm:prSet phldrT="[Text]">
        <dgm:style>
          <a:lnRef idx="0">
            <a:schemeClr val="accent2"/>
          </a:lnRef>
          <a:fillRef idx="3">
            <a:schemeClr val="accent2"/>
          </a:fillRef>
          <a:effectRef idx="3">
            <a:schemeClr val="accent2"/>
          </a:effectRef>
          <a:fontRef idx="minor">
            <a:schemeClr val="lt1"/>
          </a:fontRef>
        </dgm:style>
      </dgm:prSet>
      <dgm:spPr/>
      <dgm:t>
        <a:bodyPr/>
        <a:lstStyle/>
        <a:p>
          <a:r>
            <a:rPr lang="cs-CZ" dirty="0">
              <a:latin typeface="Gill Sans MT" panose="020B0502020104020203" pitchFamily="34" charset="-18"/>
            </a:rPr>
            <a:t>Neformalizované postupy</a:t>
          </a:r>
        </a:p>
      </dgm:t>
    </dgm:pt>
    <dgm:pt modelId="{F1DB17C4-0C08-401C-90E0-8B199EE3D8C0}" type="parTrans" cxnId="{D4A3ECA9-49C0-4195-94AD-EF9E5C8EA436}">
      <dgm:prSet/>
      <dgm:spPr/>
      <dgm:t>
        <a:bodyPr/>
        <a:lstStyle/>
        <a:p>
          <a:endParaRPr lang="cs-CZ"/>
        </a:p>
      </dgm:t>
    </dgm:pt>
    <dgm:pt modelId="{439A1716-8197-4864-80C7-C415D3D91241}" type="sibTrans" cxnId="{D4A3ECA9-49C0-4195-94AD-EF9E5C8EA436}">
      <dgm:prSet/>
      <dgm:spPr/>
      <dgm:t>
        <a:bodyPr/>
        <a:lstStyle/>
        <a:p>
          <a:endParaRPr lang="cs-CZ"/>
        </a:p>
      </dgm:t>
    </dgm:pt>
    <dgm:pt modelId="{394A44A9-9CAD-4E63-94D1-0B0C1F71FFB8}">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vyhledávací činnost</a:t>
          </a:r>
        </a:p>
      </dgm:t>
    </dgm:pt>
    <dgm:pt modelId="{AE5881AA-A7B8-40CF-9A3D-26A13D4F15AE}" type="parTrans" cxnId="{B3DE61D6-F256-4459-BC07-CA5B3ECF316E}">
      <dgm:prSet/>
      <dgm:spPr/>
      <dgm:t>
        <a:bodyPr/>
        <a:lstStyle/>
        <a:p>
          <a:endParaRPr lang="cs-CZ"/>
        </a:p>
      </dgm:t>
    </dgm:pt>
    <dgm:pt modelId="{DBD78AB8-1F8F-4B9A-8727-344076BBC258}" type="sibTrans" cxnId="{B3DE61D6-F256-4459-BC07-CA5B3ECF316E}">
      <dgm:prSet/>
      <dgm:spPr/>
      <dgm:t>
        <a:bodyPr/>
        <a:lstStyle/>
        <a:p>
          <a:endParaRPr lang="cs-CZ"/>
        </a:p>
      </dgm:t>
    </dgm:pt>
    <dgm:pt modelId="{CC89CE62-87F1-4D4A-9B97-9A522271C965}">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postup k odstranění pochybností</a:t>
          </a:r>
        </a:p>
      </dgm:t>
    </dgm:pt>
    <dgm:pt modelId="{4152D79B-A9D6-4DDE-9566-F4D6004FF8CB}" type="parTrans" cxnId="{5240E7D5-2E51-4E68-AC49-4F56271176A2}">
      <dgm:prSet/>
      <dgm:spPr/>
      <dgm:t>
        <a:bodyPr/>
        <a:lstStyle/>
        <a:p>
          <a:endParaRPr lang="cs-CZ"/>
        </a:p>
      </dgm:t>
    </dgm:pt>
    <dgm:pt modelId="{2259D108-2BC1-4DC0-8F95-B44531038EE8}" type="sibTrans" cxnId="{5240E7D5-2E51-4E68-AC49-4F56271176A2}">
      <dgm:prSet/>
      <dgm:spPr/>
      <dgm:t>
        <a:bodyPr/>
        <a:lstStyle/>
        <a:p>
          <a:endParaRPr lang="cs-CZ"/>
        </a:p>
      </dgm:t>
    </dgm:pt>
    <dgm:pt modelId="{223DC51F-164F-4542-AE15-F5025049A8B9}">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doručování</a:t>
          </a:r>
        </a:p>
      </dgm:t>
    </dgm:pt>
    <dgm:pt modelId="{FF349525-BDC7-4D31-9A79-35D2F62DA7AD}" type="parTrans" cxnId="{31BE4B84-6D3A-46E6-9903-FE2580418EC0}">
      <dgm:prSet/>
      <dgm:spPr/>
      <dgm:t>
        <a:bodyPr/>
        <a:lstStyle/>
        <a:p>
          <a:endParaRPr lang="cs-CZ"/>
        </a:p>
      </dgm:t>
    </dgm:pt>
    <dgm:pt modelId="{E4C04E3A-522F-4007-A62C-61D79DE49AD9}" type="sibTrans" cxnId="{31BE4B84-6D3A-46E6-9903-FE2580418EC0}">
      <dgm:prSet/>
      <dgm:spPr/>
      <dgm:t>
        <a:bodyPr/>
        <a:lstStyle/>
        <a:p>
          <a:endParaRPr lang="cs-CZ"/>
        </a:p>
      </dgm:t>
    </dgm:pt>
    <dgm:pt modelId="{139CEBC2-5B8B-4629-8DFC-2F44A0F3B4FD}">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vedení spisu</a:t>
          </a:r>
        </a:p>
      </dgm:t>
    </dgm:pt>
    <dgm:pt modelId="{D5C601C2-9F03-4B97-8C14-413B4F9256CB}" type="parTrans" cxnId="{2EAC2042-7F0F-4882-BCD4-5ADBC102AE28}">
      <dgm:prSet/>
      <dgm:spPr/>
      <dgm:t>
        <a:bodyPr/>
        <a:lstStyle/>
        <a:p>
          <a:endParaRPr lang="cs-CZ"/>
        </a:p>
      </dgm:t>
    </dgm:pt>
    <dgm:pt modelId="{E35CE58E-6322-41D2-9704-A4F3B7702782}" type="sibTrans" cxnId="{2EAC2042-7F0F-4882-BCD4-5ADBC102AE28}">
      <dgm:prSet/>
      <dgm:spPr/>
      <dgm:t>
        <a:bodyPr/>
        <a:lstStyle/>
        <a:p>
          <a:endParaRPr lang="cs-CZ"/>
        </a:p>
      </dgm:t>
    </dgm:pt>
    <dgm:pt modelId="{4700D52C-240B-4EBB-833E-C397895A2A5A}">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evidence daní</a:t>
          </a:r>
        </a:p>
      </dgm:t>
    </dgm:pt>
    <dgm:pt modelId="{BC0EB94D-C033-4D3C-AC85-D2742F42DD07}" type="parTrans" cxnId="{857C8B92-2236-4E02-89F3-D9EA323DE33F}">
      <dgm:prSet/>
      <dgm:spPr/>
      <dgm:t>
        <a:bodyPr/>
        <a:lstStyle/>
        <a:p>
          <a:endParaRPr lang="cs-CZ"/>
        </a:p>
      </dgm:t>
    </dgm:pt>
    <dgm:pt modelId="{CDA883DB-8ECD-4D20-92C2-B8A39A00A747}" type="sibTrans" cxnId="{857C8B92-2236-4E02-89F3-D9EA323DE33F}">
      <dgm:prSet/>
      <dgm:spPr/>
      <dgm:t>
        <a:bodyPr/>
        <a:lstStyle/>
        <a:p>
          <a:endParaRPr lang="cs-CZ"/>
        </a:p>
      </dgm:t>
    </dgm:pt>
    <dgm:pt modelId="{D4B2914F-1802-47E9-A42D-94839763792E}">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místní šetření</a:t>
          </a:r>
        </a:p>
      </dgm:t>
    </dgm:pt>
    <dgm:pt modelId="{63FD4E17-A8F8-4A48-A723-D8FE65B10CA5}" type="parTrans" cxnId="{D7A7A89B-A88C-4209-B04C-453F624A5780}">
      <dgm:prSet/>
      <dgm:spPr/>
      <dgm:t>
        <a:bodyPr/>
        <a:lstStyle/>
        <a:p>
          <a:endParaRPr lang="cs-CZ"/>
        </a:p>
      </dgm:t>
    </dgm:pt>
    <dgm:pt modelId="{A7F4318D-8A1A-4A47-BE03-C3F5A057E500}" type="sibTrans" cxnId="{D7A7A89B-A88C-4209-B04C-453F624A5780}">
      <dgm:prSet/>
      <dgm:spPr/>
      <dgm:t>
        <a:bodyPr/>
        <a:lstStyle/>
        <a:p>
          <a:endParaRPr lang="cs-CZ"/>
        </a:p>
      </dgm:t>
    </dgm:pt>
    <dgm:pt modelId="{5E9875A3-27CC-41E5-82A2-DBB6A0C7E9A0}">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dožádání</a:t>
          </a:r>
        </a:p>
      </dgm:t>
    </dgm:pt>
    <dgm:pt modelId="{D35A78DE-BD17-4C7B-A735-08EE67E779B5}" type="parTrans" cxnId="{9557F97B-4FB4-4DB0-B266-C2F810C90F23}">
      <dgm:prSet/>
      <dgm:spPr/>
      <dgm:t>
        <a:bodyPr/>
        <a:lstStyle/>
        <a:p>
          <a:endParaRPr lang="cs-CZ"/>
        </a:p>
      </dgm:t>
    </dgm:pt>
    <dgm:pt modelId="{23339E18-0CDE-4B5F-8EFF-1E850428D533}" type="sibTrans" cxnId="{9557F97B-4FB4-4DB0-B266-C2F810C90F23}">
      <dgm:prSet/>
      <dgm:spPr/>
      <dgm:t>
        <a:bodyPr/>
        <a:lstStyle/>
        <a:p>
          <a:endParaRPr lang="cs-CZ"/>
        </a:p>
      </dgm:t>
    </dgm:pt>
    <dgm:pt modelId="{D38D53BB-AE50-472B-AC71-26C598E8EC40}">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vybírání daní</a:t>
          </a:r>
        </a:p>
      </dgm:t>
    </dgm:pt>
    <dgm:pt modelId="{5B41C052-8121-4669-B53A-F6C3B2520CD0}" type="parTrans" cxnId="{A95CC255-A736-4534-A6FF-D0C6531CF3D5}">
      <dgm:prSet/>
      <dgm:spPr/>
      <dgm:t>
        <a:bodyPr/>
        <a:lstStyle/>
        <a:p>
          <a:endParaRPr lang="cs-CZ"/>
        </a:p>
      </dgm:t>
    </dgm:pt>
    <dgm:pt modelId="{C99AE332-EC68-4AF1-9651-57896E38CB2A}" type="sibTrans" cxnId="{A95CC255-A736-4534-A6FF-D0C6531CF3D5}">
      <dgm:prSet/>
      <dgm:spPr/>
      <dgm:t>
        <a:bodyPr/>
        <a:lstStyle/>
        <a:p>
          <a:endParaRPr lang="cs-CZ"/>
        </a:p>
      </dgm:t>
    </dgm:pt>
    <dgm:pt modelId="{B58A5267-CCEA-4064-A9CF-F31BFB63620D}">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protokolace</a:t>
          </a:r>
        </a:p>
      </dgm:t>
    </dgm:pt>
    <dgm:pt modelId="{9257967C-2B84-4326-A9C4-F4D2664EC0B0}" type="parTrans" cxnId="{1718B98F-41E0-47E0-B4A8-5BE5CBF19F29}">
      <dgm:prSet/>
      <dgm:spPr/>
      <dgm:t>
        <a:bodyPr/>
        <a:lstStyle/>
        <a:p>
          <a:endParaRPr lang="cs-CZ"/>
        </a:p>
      </dgm:t>
    </dgm:pt>
    <dgm:pt modelId="{9AD2A3CA-C835-4D0F-A8B5-5A7C00E4391B}" type="sibTrans" cxnId="{1718B98F-41E0-47E0-B4A8-5BE5CBF19F29}">
      <dgm:prSet/>
      <dgm:spPr/>
      <dgm:t>
        <a:bodyPr/>
        <a:lstStyle/>
        <a:p>
          <a:endParaRPr lang="cs-CZ"/>
        </a:p>
      </dgm:t>
    </dgm:pt>
    <dgm:pt modelId="{E60A816E-47CD-413F-974A-18269A111EE2}">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vysvětlení	</a:t>
          </a:r>
        </a:p>
      </dgm:t>
    </dgm:pt>
    <dgm:pt modelId="{290FD07A-444E-4F7C-BDF7-FB53906BDDB4}" type="parTrans" cxnId="{66DB580A-1CB7-45A4-9AE6-EB53C7CE0C50}">
      <dgm:prSet/>
      <dgm:spPr/>
      <dgm:t>
        <a:bodyPr/>
        <a:lstStyle/>
        <a:p>
          <a:endParaRPr lang="cs-CZ"/>
        </a:p>
      </dgm:t>
    </dgm:pt>
    <dgm:pt modelId="{3DA1FE80-0B12-4EE5-B068-5D967F5D5B22}" type="sibTrans" cxnId="{66DB580A-1CB7-45A4-9AE6-EB53C7CE0C50}">
      <dgm:prSet/>
      <dgm:spPr/>
      <dgm:t>
        <a:bodyPr/>
        <a:lstStyle/>
        <a:p>
          <a:endParaRPr lang="cs-CZ"/>
        </a:p>
      </dgm:t>
    </dgm:pt>
    <dgm:pt modelId="{9C811100-73D9-4A74-A1BD-8F3E07CB36DD}">
      <dgm:prSet phldrT="[Text]">
        <dgm:style>
          <a:lnRef idx="1">
            <a:schemeClr val="accent2"/>
          </a:lnRef>
          <a:fillRef idx="2">
            <a:schemeClr val="accent2"/>
          </a:fillRef>
          <a:effectRef idx="1">
            <a:schemeClr val="accent2"/>
          </a:effectRef>
          <a:fontRef idx="minor">
            <a:schemeClr val="dk1"/>
          </a:fontRef>
        </dgm:style>
      </dgm:prSet>
      <dgm:spPr/>
      <dgm:t>
        <a:bodyPr/>
        <a:lstStyle/>
        <a:p>
          <a:r>
            <a:rPr lang="cs-CZ" dirty="0">
              <a:latin typeface="Gill Sans MT" panose="020B0502020104020203" pitchFamily="34" charset="-18"/>
            </a:rPr>
            <a:t>dokazování</a:t>
          </a:r>
        </a:p>
      </dgm:t>
    </dgm:pt>
    <dgm:pt modelId="{C297BB07-64ED-4577-834A-F36F672E75EB}" type="parTrans" cxnId="{60A3D24B-55E0-42AB-B9BB-7DA5612BC017}">
      <dgm:prSet/>
      <dgm:spPr/>
      <dgm:t>
        <a:bodyPr/>
        <a:lstStyle/>
        <a:p>
          <a:endParaRPr lang="cs-CZ"/>
        </a:p>
      </dgm:t>
    </dgm:pt>
    <dgm:pt modelId="{84105400-E466-4E50-AAC6-BEBBF16C52D6}" type="sibTrans" cxnId="{60A3D24B-55E0-42AB-B9BB-7DA5612BC017}">
      <dgm:prSet/>
      <dgm:spPr/>
      <dgm:t>
        <a:bodyPr/>
        <a:lstStyle/>
        <a:p>
          <a:endParaRPr lang="cs-CZ"/>
        </a:p>
      </dgm:t>
    </dgm:pt>
    <dgm:pt modelId="{FDB8502D-8552-43E8-80EF-59FD57D700E7}" type="pres">
      <dgm:prSet presAssocID="{4D9D0924-D7F7-4502-9751-91DC6B5B186A}" presName="Name0" presStyleCnt="0">
        <dgm:presLayoutVars>
          <dgm:dir/>
          <dgm:animLvl val="lvl"/>
          <dgm:resizeHandles val="exact"/>
        </dgm:presLayoutVars>
      </dgm:prSet>
      <dgm:spPr/>
    </dgm:pt>
    <dgm:pt modelId="{EF2F26D6-C0D7-453D-B3D8-DE414803E92C}" type="pres">
      <dgm:prSet presAssocID="{7B9949F4-741C-4A51-BB3D-496748645F22}" presName="composite" presStyleCnt="0"/>
      <dgm:spPr/>
    </dgm:pt>
    <dgm:pt modelId="{2A2993C6-1DCB-48BE-9D76-82D91ABBBF56}" type="pres">
      <dgm:prSet presAssocID="{7B9949F4-741C-4A51-BB3D-496748645F22}" presName="parTx" presStyleLbl="alignNode1" presStyleIdx="0" presStyleCnt="2">
        <dgm:presLayoutVars>
          <dgm:chMax val="0"/>
          <dgm:chPref val="0"/>
          <dgm:bulletEnabled val="1"/>
        </dgm:presLayoutVars>
      </dgm:prSet>
      <dgm:spPr/>
    </dgm:pt>
    <dgm:pt modelId="{4A7A128D-E97F-42A3-B59E-8D6174ED807F}" type="pres">
      <dgm:prSet presAssocID="{7B9949F4-741C-4A51-BB3D-496748645F22}" presName="desTx" presStyleLbl="alignAccFollowNode1" presStyleIdx="0" presStyleCnt="2">
        <dgm:presLayoutVars>
          <dgm:bulletEnabled val="1"/>
        </dgm:presLayoutVars>
      </dgm:prSet>
      <dgm:spPr/>
    </dgm:pt>
    <dgm:pt modelId="{203605B5-CAD8-4E3C-B8BB-C57764F01DDF}" type="pres">
      <dgm:prSet presAssocID="{83A1F50F-459B-49F1-B497-3AD80E234550}" presName="space" presStyleCnt="0"/>
      <dgm:spPr/>
    </dgm:pt>
    <dgm:pt modelId="{776BC58E-FD6D-461D-B5EF-6440669E8A99}" type="pres">
      <dgm:prSet presAssocID="{63626AAC-BAA1-4055-B663-2F7C5C61198E}" presName="composite" presStyleCnt="0"/>
      <dgm:spPr/>
    </dgm:pt>
    <dgm:pt modelId="{29FB556B-A09B-400D-84D6-AEDCCFF49AD8}" type="pres">
      <dgm:prSet presAssocID="{63626AAC-BAA1-4055-B663-2F7C5C61198E}" presName="parTx" presStyleLbl="alignNode1" presStyleIdx="1" presStyleCnt="2">
        <dgm:presLayoutVars>
          <dgm:chMax val="0"/>
          <dgm:chPref val="0"/>
          <dgm:bulletEnabled val="1"/>
        </dgm:presLayoutVars>
      </dgm:prSet>
      <dgm:spPr/>
    </dgm:pt>
    <dgm:pt modelId="{6301595B-E45D-47D6-9D27-77ED4EEB4AFF}" type="pres">
      <dgm:prSet presAssocID="{63626AAC-BAA1-4055-B663-2F7C5C61198E}" presName="desTx" presStyleLbl="alignAccFollowNode1" presStyleIdx="1" presStyleCnt="2">
        <dgm:presLayoutVars>
          <dgm:bulletEnabled val="1"/>
        </dgm:presLayoutVars>
      </dgm:prSet>
      <dgm:spPr/>
    </dgm:pt>
  </dgm:ptLst>
  <dgm:cxnLst>
    <dgm:cxn modelId="{66DB580A-1CB7-45A4-9AE6-EB53C7CE0C50}" srcId="{394A44A9-9CAD-4E63-94D1-0B0C1F71FFB8}" destId="{E60A816E-47CD-413F-974A-18269A111EE2}" srcOrd="1" destOrd="0" parTransId="{290FD07A-444E-4F7C-BDF7-FB53906BDDB4}" sibTransId="{3DA1FE80-0B12-4EE5-B068-5D967F5D5B22}"/>
    <dgm:cxn modelId="{672F4B18-77DE-48BE-BB81-9D37CBE8FDA3}" type="presOf" srcId="{9C811100-73D9-4A74-A1BD-8F3E07CB36DD}" destId="{6301595B-E45D-47D6-9D27-77ED4EEB4AFF}" srcOrd="0" destOrd="3" presId="urn:microsoft.com/office/officeart/2005/8/layout/hList1"/>
    <dgm:cxn modelId="{3F57B85C-9464-4EE1-BB8C-7EDF6693B302}" type="presOf" srcId="{E60A816E-47CD-413F-974A-18269A111EE2}" destId="{6301595B-E45D-47D6-9D27-77ED4EEB4AFF}" srcOrd="0" destOrd="2" presId="urn:microsoft.com/office/officeart/2005/8/layout/hList1"/>
    <dgm:cxn modelId="{2EAC2042-7F0F-4882-BCD4-5ADBC102AE28}" srcId="{63626AAC-BAA1-4055-B663-2F7C5C61198E}" destId="{139CEBC2-5B8B-4629-8DFC-2F44A0F3B4FD}" srcOrd="4" destOrd="0" parTransId="{D5C601C2-9F03-4B97-8C14-413B4F9256CB}" sibTransId="{E35CE58E-6322-41D2-9704-A4F3B7702782}"/>
    <dgm:cxn modelId="{3476B868-60D8-4850-89B8-593623C4449A}" type="presOf" srcId="{B58A5267-CCEA-4064-A9CF-F31BFB63620D}" destId="{6301595B-E45D-47D6-9D27-77ED4EEB4AFF}" srcOrd="0" destOrd="9" presId="urn:microsoft.com/office/officeart/2005/8/layout/hList1"/>
    <dgm:cxn modelId="{60A3D24B-55E0-42AB-B9BB-7DA5612BC017}" srcId="{63626AAC-BAA1-4055-B663-2F7C5C61198E}" destId="{9C811100-73D9-4A74-A1BD-8F3E07CB36DD}" srcOrd="1" destOrd="0" parTransId="{C297BB07-64ED-4577-834A-F36F672E75EB}" sibTransId="{84105400-E466-4E50-AAC6-BEBBF16C52D6}"/>
    <dgm:cxn modelId="{A95CC255-A736-4534-A6FF-D0C6531CF3D5}" srcId="{63626AAC-BAA1-4055-B663-2F7C5C61198E}" destId="{D38D53BB-AE50-472B-AC71-26C598E8EC40}" srcOrd="6" destOrd="0" parTransId="{5B41C052-8121-4669-B53A-F6C3B2520CD0}" sibTransId="{C99AE332-EC68-4AF1-9651-57896E38CB2A}"/>
    <dgm:cxn modelId="{9557F97B-4FB4-4DB0-B266-C2F810C90F23}" srcId="{63626AAC-BAA1-4055-B663-2F7C5C61198E}" destId="{5E9875A3-27CC-41E5-82A2-DBB6A0C7E9A0}" srcOrd="2" destOrd="0" parTransId="{D35A78DE-BD17-4C7B-A735-08EE67E779B5}" sibTransId="{23339E18-0CDE-4B5F-8EFF-1E850428D533}"/>
    <dgm:cxn modelId="{11EFD97F-BD63-4675-99E7-5B21A9E15940}" type="presOf" srcId="{5BE7D194-705F-4860-A414-4DB5BF8B57C0}" destId="{4A7A128D-E97F-42A3-B59E-8D6174ED807F}" srcOrd="0" destOrd="0" presId="urn:microsoft.com/office/officeart/2005/8/layout/hList1"/>
    <dgm:cxn modelId="{31BE4B84-6D3A-46E6-9903-FE2580418EC0}" srcId="{63626AAC-BAA1-4055-B663-2F7C5C61198E}" destId="{223DC51F-164F-4542-AE15-F5025049A8B9}" srcOrd="3" destOrd="0" parTransId="{FF349525-BDC7-4D31-9A79-35D2F62DA7AD}" sibTransId="{E4C04E3A-522F-4007-A62C-61D79DE49AD9}"/>
    <dgm:cxn modelId="{1718B98F-41E0-47E0-B4A8-5BE5CBF19F29}" srcId="{63626AAC-BAA1-4055-B663-2F7C5C61198E}" destId="{B58A5267-CCEA-4064-A9CF-F31BFB63620D}" srcOrd="7" destOrd="0" parTransId="{9257967C-2B84-4326-A9C4-F4D2664EC0B0}" sibTransId="{9AD2A3CA-C835-4D0F-A8B5-5A7C00E4391B}"/>
    <dgm:cxn modelId="{B4D8C98F-F172-4EE1-950F-4E2A1176CE22}" type="presOf" srcId="{394A44A9-9CAD-4E63-94D1-0B0C1F71FFB8}" destId="{6301595B-E45D-47D6-9D27-77ED4EEB4AFF}" srcOrd="0" destOrd="0" presId="urn:microsoft.com/office/officeart/2005/8/layout/hList1"/>
    <dgm:cxn modelId="{857C8B92-2236-4E02-89F3-D9EA323DE33F}" srcId="{63626AAC-BAA1-4055-B663-2F7C5C61198E}" destId="{4700D52C-240B-4EBB-833E-C397895A2A5A}" srcOrd="5" destOrd="0" parTransId="{BC0EB94D-C033-4D3C-AC85-D2742F42DD07}" sibTransId="{CDA883DB-8ECD-4D20-92C2-B8A39A00A747}"/>
    <dgm:cxn modelId="{D7A7A89B-A88C-4209-B04C-453F624A5780}" srcId="{394A44A9-9CAD-4E63-94D1-0B0C1F71FFB8}" destId="{D4B2914F-1802-47E9-A42D-94839763792E}" srcOrd="0" destOrd="0" parTransId="{63FD4E17-A8F8-4A48-A723-D8FE65B10CA5}" sibTransId="{A7F4318D-8A1A-4A47-BE03-C3F5A057E500}"/>
    <dgm:cxn modelId="{4DE48AA0-72C2-4A65-BB75-65354A36E920}" srcId="{7B9949F4-741C-4A51-BB3D-496748645F22}" destId="{5BE7D194-705F-4860-A414-4DB5BF8B57C0}" srcOrd="0" destOrd="0" parTransId="{EAE5DC7E-732C-4728-A959-6483CBBAC11C}" sibTransId="{C55ECFFA-1FC9-4263-BCC4-DFA44A622B12}"/>
    <dgm:cxn modelId="{CC4C00A3-5D06-4388-B4AE-96385B4ADC86}" type="presOf" srcId="{D38D53BB-AE50-472B-AC71-26C598E8EC40}" destId="{6301595B-E45D-47D6-9D27-77ED4EEB4AFF}" srcOrd="0" destOrd="8" presId="urn:microsoft.com/office/officeart/2005/8/layout/hList1"/>
    <dgm:cxn modelId="{D4A3ECA9-49C0-4195-94AD-EF9E5C8EA436}" srcId="{4D9D0924-D7F7-4502-9751-91DC6B5B186A}" destId="{63626AAC-BAA1-4055-B663-2F7C5C61198E}" srcOrd="1" destOrd="0" parTransId="{F1DB17C4-0C08-401C-90E0-8B199EE3D8C0}" sibTransId="{439A1716-8197-4864-80C7-C415D3D91241}"/>
    <dgm:cxn modelId="{35B788BB-39DF-4567-9113-9B6593B3D07B}" type="presOf" srcId="{4D9D0924-D7F7-4502-9751-91DC6B5B186A}" destId="{FDB8502D-8552-43E8-80EF-59FD57D700E7}" srcOrd="0" destOrd="0" presId="urn:microsoft.com/office/officeart/2005/8/layout/hList1"/>
    <dgm:cxn modelId="{5BD93CC6-1174-4FDC-B6FD-C9DC7C104C92}" type="presOf" srcId="{63626AAC-BAA1-4055-B663-2F7C5C61198E}" destId="{29FB556B-A09B-400D-84D6-AEDCCFF49AD8}" srcOrd="0" destOrd="0" presId="urn:microsoft.com/office/officeart/2005/8/layout/hList1"/>
    <dgm:cxn modelId="{853E05D3-CEB3-446E-B8AD-1183DB308F91}" type="presOf" srcId="{7B9949F4-741C-4A51-BB3D-496748645F22}" destId="{2A2993C6-1DCB-48BE-9D76-82D91ABBBF56}" srcOrd="0" destOrd="0" presId="urn:microsoft.com/office/officeart/2005/8/layout/hList1"/>
    <dgm:cxn modelId="{5240E7D5-2E51-4E68-AC49-4F56271176A2}" srcId="{7B9949F4-741C-4A51-BB3D-496748645F22}" destId="{CC89CE62-87F1-4D4A-9B97-9A522271C965}" srcOrd="1" destOrd="0" parTransId="{4152D79B-A9D6-4DDE-9566-F4D6004FF8CB}" sibTransId="{2259D108-2BC1-4DC0-8F95-B44531038EE8}"/>
    <dgm:cxn modelId="{B3DE61D6-F256-4459-BC07-CA5B3ECF316E}" srcId="{63626AAC-BAA1-4055-B663-2F7C5C61198E}" destId="{394A44A9-9CAD-4E63-94D1-0B0C1F71FFB8}" srcOrd="0" destOrd="0" parTransId="{AE5881AA-A7B8-40CF-9A3D-26A13D4F15AE}" sibTransId="{DBD78AB8-1F8F-4B9A-8727-344076BBC258}"/>
    <dgm:cxn modelId="{3E19DEDB-BFAD-4B28-8A21-61F77403EC1E}" type="presOf" srcId="{223DC51F-164F-4542-AE15-F5025049A8B9}" destId="{6301595B-E45D-47D6-9D27-77ED4EEB4AFF}" srcOrd="0" destOrd="5" presId="urn:microsoft.com/office/officeart/2005/8/layout/hList1"/>
    <dgm:cxn modelId="{4032D6E9-414B-461F-A48E-ED6D6CF7EF8B}" type="presOf" srcId="{139CEBC2-5B8B-4629-8DFC-2F44A0F3B4FD}" destId="{6301595B-E45D-47D6-9D27-77ED4EEB4AFF}" srcOrd="0" destOrd="6" presId="urn:microsoft.com/office/officeart/2005/8/layout/hList1"/>
    <dgm:cxn modelId="{9A2FB1EE-232D-434E-A877-46CE2E1DE17A}" type="presOf" srcId="{5E9875A3-27CC-41E5-82A2-DBB6A0C7E9A0}" destId="{6301595B-E45D-47D6-9D27-77ED4EEB4AFF}" srcOrd="0" destOrd="4" presId="urn:microsoft.com/office/officeart/2005/8/layout/hList1"/>
    <dgm:cxn modelId="{D3FBC8F3-4FFA-4E31-AEB3-A65416E9D6B6}" srcId="{4D9D0924-D7F7-4502-9751-91DC6B5B186A}" destId="{7B9949F4-741C-4A51-BB3D-496748645F22}" srcOrd="0" destOrd="0" parTransId="{283F7A35-606F-469D-BA28-142BF0255F54}" sibTransId="{83A1F50F-459B-49F1-B497-3AD80E234550}"/>
    <dgm:cxn modelId="{9A953AF5-910A-44C7-9781-21E43AD7659E}" type="presOf" srcId="{D4B2914F-1802-47E9-A42D-94839763792E}" destId="{6301595B-E45D-47D6-9D27-77ED4EEB4AFF}" srcOrd="0" destOrd="1" presId="urn:microsoft.com/office/officeart/2005/8/layout/hList1"/>
    <dgm:cxn modelId="{FF863BF9-0495-496F-9847-0F985EE41DF8}" type="presOf" srcId="{CC89CE62-87F1-4D4A-9B97-9A522271C965}" destId="{4A7A128D-E97F-42A3-B59E-8D6174ED807F}" srcOrd="0" destOrd="1" presId="urn:microsoft.com/office/officeart/2005/8/layout/hList1"/>
    <dgm:cxn modelId="{67F4BCF9-F5DA-4F9C-B0E3-83EF51C5B887}" type="presOf" srcId="{4700D52C-240B-4EBB-833E-C397895A2A5A}" destId="{6301595B-E45D-47D6-9D27-77ED4EEB4AFF}" srcOrd="0" destOrd="7" presId="urn:microsoft.com/office/officeart/2005/8/layout/hList1"/>
    <dgm:cxn modelId="{819DFDCB-85F6-4501-B0CF-9B7EE5919E47}" type="presParOf" srcId="{FDB8502D-8552-43E8-80EF-59FD57D700E7}" destId="{EF2F26D6-C0D7-453D-B3D8-DE414803E92C}" srcOrd="0" destOrd="0" presId="urn:microsoft.com/office/officeart/2005/8/layout/hList1"/>
    <dgm:cxn modelId="{DF173F83-AD2F-4FD5-A7DB-C3E582781B3D}" type="presParOf" srcId="{EF2F26D6-C0D7-453D-B3D8-DE414803E92C}" destId="{2A2993C6-1DCB-48BE-9D76-82D91ABBBF56}" srcOrd="0" destOrd="0" presId="urn:microsoft.com/office/officeart/2005/8/layout/hList1"/>
    <dgm:cxn modelId="{922390D9-D735-4CA2-BD70-9EAC5B1B8F61}" type="presParOf" srcId="{EF2F26D6-C0D7-453D-B3D8-DE414803E92C}" destId="{4A7A128D-E97F-42A3-B59E-8D6174ED807F}" srcOrd="1" destOrd="0" presId="urn:microsoft.com/office/officeart/2005/8/layout/hList1"/>
    <dgm:cxn modelId="{DCAEF791-17A2-40EF-AFBA-1D5C300EDCB3}" type="presParOf" srcId="{FDB8502D-8552-43E8-80EF-59FD57D700E7}" destId="{203605B5-CAD8-4E3C-B8BB-C57764F01DDF}" srcOrd="1" destOrd="0" presId="urn:microsoft.com/office/officeart/2005/8/layout/hList1"/>
    <dgm:cxn modelId="{ECBF8B07-6003-4F1B-97C8-76181CF90CAC}" type="presParOf" srcId="{FDB8502D-8552-43E8-80EF-59FD57D700E7}" destId="{776BC58E-FD6D-461D-B5EF-6440669E8A99}" srcOrd="2" destOrd="0" presId="urn:microsoft.com/office/officeart/2005/8/layout/hList1"/>
    <dgm:cxn modelId="{301521A3-608F-4EDF-9D41-DB0A94652623}" type="presParOf" srcId="{776BC58E-FD6D-461D-B5EF-6440669E8A99}" destId="{29FB556B-A09B-400D-84D6-AEDCCFF49AD8}" srcOrd="0" destOrd="0" presId="urn:microsoft.com/office/officeart/2005/8/layout/hList1"/>
    <dgm:cxn modelId="{07A6D6A1-41D2-4257-A6DC-D2858CD16632}" type="presParOf" srcId="{776BC58E-FD6D-461D-B5EF-6440669E8A99}" destId="{6301595B-E45D-47D6-9D27-77ED4EEB4AF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CAA6528-68C3-415B-A1FB-9471A7B242B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5A995854-22C6-4631-A5BD-30F7428F50A3}">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cs-CZ" sz="2200" dirty="0">
              <a:latin typeface="Gill Sans MT" panose="020B0502020104020203" pitchFamily="34" charset="-18"/>
            </a:rPr>
            <a:t>Registrační řízení</a:t>
          </a:r>
        </a:p>
      </dgm:t>
    </dgm:pt>
    <dgm:pt modelId="{D6025DB2-072E-4C25-BDAB-3CBEBB616BDA}" type="parTrans" cxnId="{668A01D8-6251-41D7-A974-B11AB70131BD}">
      <dgm:prSet/>
      <dgm:spPr/>
      <dgm:t>
        <a:bodyPr/>
        <a:lstStyle/>
        <a:p>
          <a:endParaRPr lang="cs-CZ"/>
        </a:p>
      </dgm:t>
    </dgm:pt>
    <dgm:pt modelId="{DB3B0809-0CD3-4032-BCEF-356AA152979E}" type="sibTrans" cxnId="{668A01D8-6251-41D7-A974-B11AB70131BD}">
      <dgm:prSet/>
      <dgm:spPr/>
      <dgm:t>
        <a:bodyPr/>
        <a:lstStyle/>
        <a:p>
          <a:endParaRPr lang="cs-CZ"/>
        </a:p>
      </dgm:t>
    </dgm:pt>
    <dgm:pt modelId="{F07FA657-6E57-4726-9847-B8F10BF6646C}">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vyměřovací řízení</a:t>
          </a:r>
        </a:p>
      </dgm:t>
    </dgm:pt>
    <dgm:pt modelId="{BCE43244-9183-495A-90E3-9166D37E2914}" type="parTrans" cxnId="{87B99C5B-770D-4F68-B460-F1D309CA098A}">
      <dgm:prSet/>
      <dgm:spPr/>
      <dgm:t>
        <a:bodyPr/>
        <a:lstStyle/>
        <a:p>
          <a:endParaRPr lang="cs-CZ"/>
        </a:p>
      </dgm:t>
    </dgm:pt>
    <dgm:pt modelId="{146EDCDB-C034-45CD-B898-729BF6B18F7C}" type="sibTrans" cxnId="{87B99C5B-770D-4F68-B460-F1D309CA098A}">
      <dgm:prSet/>
      <dgm:spPr/>
      <dgm:t>
        <a:bodyPr/>
        <a:lstStyle/>
        <a:p>
          <a:endParaRPr lang="cs-CZ"/>
        </a:p>
      </dgm:t>
    </dgm:pt>
    <dgm:pt modelId="{DE6142F3-99D2-4D35-BB64-A6FC6213C64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doměřovací řízení</a:t>
          </a:r>
        </a:p>
      </dgm:t>
    </dgm:pt>
    <dgm:pt modelId="{8AA1E84F-3FA2-45D6-8E4A-BC4EE4504010}" type="parTrans" cxnId="{E033B1A5-5A26-4430-A42F-E78C195818F5}">
      <dgm:prSet/>
      <dgm:spPr/>
      <dgm:t>
        <a:bodyPr/>
        <a:lstStyle/>
        <a:p>
          <a:endParaRPr lang="cs-CZ"/>
        </a:p>
      </dgm:t>
    </dgm:pt>
    <dgm:pt modelId="{5EEAF41C-F153-428A-B3E0-46087DA6CFFE}" type="sibTrans" cxnId="{E033B1A5-5A26-4430-A42F-E78C195818F5}">
      <dgm:prSet/>
      <dgm:spPr/>
      <dgm:t>
        <a:bodyPr/>
        <a:lstStyle/>
        <a:p>
          <a:endParaRPr lang="cs-CZ"/>
        </a:p>
      </dgm:t>
    </dgm:pt>
    <dgm:pt modelId="{87296064-9FA9-47B4-BDA7-356715220368}">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cs-CZ" sz="2200" dirty="0">
              <a:latin typeface="Gill Sans MT" panose="020B0502020104020203" pitchFamily="34" charset="-18"/>
            </a:rPr>
            <a:t>Řízení o závazném posouzení</a:t>
          </a:r>
        </a:p>
      </dgm:t>
    </dgm:pt>
    <dgm:pt modelId="{4DE9563A-D1D9-4C8F-A7E6-888C958BFB7F}" type="parTrans" cxnId="{BEE31F29-14DE-47A4-9993-604FCFA9A731}">
      <dgm:prSet/>
      <dgm:spPr/>
      <dgm:t>
        <a:bodyPr/>
        <a:lstStyle/>
        <a:p>
          <a:endParaRPr lang="cs-CZ"/>
        </a:p>
      </dgm:t>
    </dgm:pt>
    <dgm:pt modelId="{679D071B-96C5-4673-BADE-D490BF2B8752}" type="sibTrans" cxnId="{BEE31F29-14DE-47A4-9993-604FCFA9A731}">
      <dgm:prSet/>
      <dgm:spPr/>
      <dgm:t>
        <a:bodyPr/>
        <a:lstStyle/>
        <a:p>
          <a:endParaRPr lang="cs-CZ"/>
        </a:p>
      </dgm:t>
    </dgm:pt>
    <dgm:pt modelId="{BCEFADBB-E0A3-4819-B3AA-0142AF2DE7C4}">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cs-CZ" sz="2200" dirty="0">
              <a:latin typeface="Gill Sans MT" panose="020B0502020104020203" pitchFamily="34" charset="-18"/>
            </a:rPr>
            <a:t>Daňové řízení</a:t>
          </a:r>
        </a:p>
      </dgm:t>
    </dgm:pt>
    <dgm:pt modelId="{36FF74AD-20F9-459B-B479-F919438F7FBD}" type="parTrans" cxnId="{A8D34BBC-1C31-4EB7-A4A2-23E1023EA9F9}">
      <dgm:prSet/>
      <dgm:spPr/>
      <dgm:t>
        <a:bodyPr/>
        <a:lstStyle/>
        <a:p>
          <a:endParaRPr lang="cs-CZ"/>
        </a:p>
      </dgm:t>
    </dgm:pt>
    <dgm:pt modelId="{A38E0994-FFFB-400F-A5D5-69C67DA4326D}" type="sibTrans" cxnId="{A8D34BBC-1C31-4EB7-A4A2-23E1023EA9F9}">
      <dgm:prSet/>
      <dgm:spPr/>
      <dgm:t>
        <a:bodyPr/>
        <a:lstStyle/>
        <a:p>
          <a:endParaRPr lang="cs-CZ"/>
        </a:p>
      </dgm:t>
    </dgm:pt>
    <dgm:pt modelId="{82B29075-A07D-4286-85CE-BC0240D3F093}">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posečkání daně</a:t>
          </a:r>
        </a:p>
      </dgm:t>
    </dgm:pt>
    <dgm:pt modelId="{5725F842-F686-464F-B5D5-85AA1C829A31}" type="parTrans" cxnId="{9E7867F4-1AE4-4454-9A24-A81F2D282E6D}">
      <dgm:prSet/>
      <dgm:spPr/>
      <dgm:t>
        <a:bodyPr/>
        <a:lstStyle/>
        <a:p>
          <a:endParaRPr lang="cs-CZ"/>
        </a:p>
      </dgm:t>
    </dgm:pt>
    <dgm:pt modelId="{1D6458FE-948F-4180-85AE-44CAE2B957E4}" type="sibTrans" cxnId="{9E7867F4-1AE4-4454-9A24-A81F2D282E6D}">
      <dgm:prSet/>
      <dgm:spPr/>
      <dgm:t>
        <a:bodyPr/>
        <a:lstStyle/>
        <a:p>
          <a:endParaRPr lang="cs-CZ"/>
        </a:p>
      </dgm:t>
    </dgm:pt>
    <dgm:pt modelId="{98227EDB-115F-4A6B-99F6-83F0A8E0B491}">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zajištění daně</a:t>
          </a:r>
        </a:p>
      </dgm:t>
    </dgm:pt>
    <dgm:pt modelId="{8A4F8061-0620-4C3D-889C-C29B6DE2D804}" type="parTrans" cxnId="{C92DBCD7-3E9C-4C45-9D2F-4E0CC7DB819C}">
      <dgm:prSet/>
      <dgm:spPr/>
      <dgm:t>
        <a:bodyPr/>
        <a:lstStyle/>
        <a:p>
          <a:endParaRPr lang="cs-CZ"/>
        </a:p>
      </dgm:t>
    </dgm:pt>
    <dgm:pt modelId="{864C4837-635E-4246-A220-0AA6360DDC14}" type="sibTrans" cxnId="{C92DBCD7-3E9C-4C45-9D2F-4E0CC7DB819C}">
      <dgm:prSet/>
      <dgm:spPr/>
      <dgm:t>
        <a:bodyPr/>
        <a:lstStyle/>
        <a:p>
          <a:endParaRPr lang="cs-CZ"/>
        </a:p>
      </dgm:t>
    </dgm:pt>
    <dgm:pt modelId="{F29787CA-BCE7-40CE-B87C-D11C275B7119}">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exekuční řízení</a:t>
          </a:r>
        </a:p>
      </dgm:t>
    </dgm:pt>
    <dgm:pt modelId="{9FDC1FFF-68B7-4901-AB80-5A787A9783C1}" type="parTrans" cxnId="{5A692D9A-0117-4F9E-8AAA-49E995FAA69B}">
      <dgm:prSet/>
      <dgm:spPr/>
      <dgm:t>
        <a:bodyPr/>
        <a:lstStyle/>
        <a:p>
          <a:endParaRPr lang="cs-CZ"/>
        </a:p>
      </dgm:t>
    </dgm:pt>
    <dgm:pt modelId="{C8E4E66F-E037-4CCD-BCE9-8AAA2034E037}" type="sibTrans" cxnId="{5A692D9A-0117-4F9E-8AAA-49E995FAA69B}">
      <dgm:prSet/>
      <dgm:spPr/>
      <dgm:t>
        <a:bodyPr/>
        <a:lstStyle/>
        <a:p>
          <a:endParaRPr lang="cs-CZ"/>
        </a:p>
      </dgm:t>
    </dgm:pt>
    <dgm:pt modelId="{EDFC5B56-26CD-4E88-8B95-91E303F34E88}" type="pres">
      <dgm:prSet presAssocID="{0CAA6528-68C3-415B-A1FB-9471A7B242BA}" presName="linear" presStyleCnt="0">
        <dgm:presLayoutVars>
          <dgm:dir/>
          <dgm:animLvl val="lvl"/>
          <dgm:resizeHandles val="exact"/>
        </dgm:presLayoutVars>
      </dgm:prSet>
      <dgm:spPr/>
    </dgm:pt>
    <dgm:pt modelId="{CC72EC24-0234-46E1-A7C2-256195F9F9E9}" type="pres">
      <dgm:prSet presAssocID="{5A995854-22C6-4631-A5BD-30F7428F50A3}" presName="parentLin" presStyleCnt="0"/>
      <dgm:spPr/>
    </dgm:pt>
    <dgm:pt modelId="{428D6475-1C98-4924-BE31-07E538256530}" type="pres">
      <dgm:prSet presAssocID="{5A995854-22C6-4631-A5BD-30F7428F50A3}" presName="parentLeftMargin" presStyleLbl="node1" presStyleIdx="0" presStyleCnt="3"/>
      <dgm:spPr/>
    </dgm:pt>
    <dgm:pt modelId="{64EEF936-C3D9-45B3-9706-B576381D4D4D}" type="pres">
      <dgm:prSet presAssocID="{5A995854-22C6-4631-A5BD-30F7428F50A3}" presName="parentText" presStyleLbl="node1" presStyleIdx="0" presStyleCnt="3">
        <dgm:presLayoutVars>
          <dgm:chMax val="0"/>
          <dgm:bulletEnabled val="1"/>
        </dgm:presLayoutVars>
      </dgm:prSet>
      <dgm:spPr/>
    </dgm:pt>
    <dgm:pt modelId="{38261F6F-0D96-4514-8304-796CE0E4055D}" type="pres">
      <dgm:prSet presAssocID="{5A995854-22C6-4631-A5BD-30F7428F50A3}" presName="negativeSpace" presStyleCnt="0"/>
      <dgm:spPr/>
    </dgm:pt>
    <dgm:pt modelId="{A81BE15C-280C-4AD8-8449-BF869E76F040}" type="pres">
      <dgm:prSet presAssocID="{5A995854-22C6-4631-A5BD-30F7428F50A3}" presName="childText" presStyleLbl="conFgAcc1" presStyleIdx="0" presStyleCnt="3">
        <dgm:presLayoutVars>
          <dgm:bulletEnabled val="1"/>
        </dgm:presLayoutVars>
      </dgm:prSet>
      <dgm:spPr>
        <a:ln>
          <a:solidFill>
            <a:schemeClr val="bg1"/>
          </a:solidFill>
        </a:ln>
      </dgm:spPr>
    </dgm:pt>
    <dgm:pt modelId="{C9577C63-08D8-4243-B7C6-7EEAA64CC88A}" type="pres">
      <dgm:prSet presAssocID="{DB3B0809-0CD3-4032-BCEF-356AA152979E}" presName="spaceBetweenRectangles" presStyleCnt="0"/>
      <dgm:spPr/>
    </dgm:pt>
    <dgm:pt modelId="{E2672506-517E-4701-9998-F20D1A37E78C}" type="pres">
      <dgm:prSet presAssocID="{87296064-9FA9-47B4-BDA7-356715220368}" presName="parentLin" presStyleCnt="0"/>
      <dgm:spPr/>
    </dgm:pt>
    <dgm:pt modelId="{4C7E23C8-F47E-427C-A1FD-FF335DC2DF36}" type="pres">
      <dgm:prSet presAssocID="{87296064-9FA9-47B4-BDA7-356715220368}" presName="parentLeftMargin" presStyleLbl="node1" presStyleIdx="0" presStyleCnt="3"/>
      <dgm:spPr/>
    </dgm:pt>
    <dgm:pt modelId="{E1DB9219-6C87-40DD-A7D6-E4666FFB4738}" type="pres">
      <dgm:prSet presAssocID="{87296064-9FA9-47B4-BDA7-356715220368}" presName="parentText" presStyleLbl="node1" presStyleIdx="1" presStyleCnt="3">
        <dgm:presLayoutVars>
          <dgm:chMax val="0"/>
          <dgm:bulletEnabled val="1"/>
        </dgm:presLayoutVars>
      </dgm:prSet>
      <dgm:spPr/>
    </dgm:pt>
    <dgm:pt modelId="{AB7FAA26-A8A9-4F79-9C15-D690C02ACF62}" type="pres">
      <dgm:prSet presAssocID="{87296064-9FA9-47B4-BDA7-356715220368}" presName="negativeSpace" presStyleCnt="0"/>
      <dgm:spPr/>
    </dgm:pt>
    <dgm:pt modelId="{6F9F5B67-BE5F-4B26-BAB7-076A278B0AED}" type="pres">
      <dgm:prSet presAssocID="{87296064-9FA9-47B4-BDA7-356715220368}" presName="childText" presStyleLbl="conFgAcc1" presStyleIdx="1" presStyleCnt="3">
        <dgm:presLayoutVars>
          <dgm:bulletEnabled val="1"/>
        </dgm:presLayoutVars>
      </dgm:prSet>
      <dgm:spPr>
        <a:ln>
          <a:solidFill>
            <a:schemeClr val="bg1"/>
          </a:solidFill>
        </a:ln>
      </dgm:spPr>
    </dgm:pt>
    <dgm:pt modelId="{8D80AA31-F71F-4432-8598-3C061B98E630}" type="pres">
      <dgm:prSet presAssocID="{679D071B-96C5-4673-BADE-D490BF2B8752}" presName="spaceBetweenRectangles" presStyleCnt="0"/>
      <dgm:spPr/>
    </dgm:pt>
    <dgm:pt modelId="{5A11882E-B2E6-4E99-935A-285992CE5135}" type="pres">
      <dgm:prSet presAssocID="{BCEFADBB-E0A3-4819-B3AA-0142AF2DE7C4}" presName="parentLin" presStyleCnt="0"/>
      <dgm:spPr/>
    </dgm:pt>
    <dgm:pt modelId="{08E3AC08-0196-4DA6-BC88-4076813573FB}" type="pres">
      <dgm:prSet presAssocID="{BCEFADBB-E0A3-4819-B3AA-0142AF2DE7C4}" presName="parentLeftMargin" presStyleLbl="node1" presStyleIdx="1" presStyleCnt="3"/>
      <dgm:spPr/>
    </dgm:pt>
    <dgm:pt modelId="{5EB1ADED-46E8-4189-8D94-5975F23EB848}" type="pres">
      <dgm:prSet presAssocID="{BCEFADBB-E0A3-4819-B3AA-0142AF2DE7C4}" presName="parentText" presStyleLbl="node1" presStyleIdx="2" presStyleCnt="3">
        <dgm:presLayoutVars>
          <dgm:chMax val="0"/>
          <dgm:bulletEnabled val="1"/>
        </dgm:presLayoutVars>
      </dgm:prSet>
      <dgm:spPr/>
    </dgm:pt>
    <dgm:pt modelId="{0F973392-4D54-4314-B83F-4B0FA47E601D}" type="pres">
      <dgm:prSet presAssocID="{BCEFADBB-E0A3-4819-B3AA-0142AF2DE7C4}" presName="negativeSpace" presStyleCnt="0"/>
      <dgm:spPr/>
    </dgm:pt>
    <dgm:pt modelId="{76F24DF1-682D-45A6-96FA-2C7C60C9A27C}" type="pres">
      <dgm:prSet presAssocID="{BCEFADBB-E0A3-4819-B3AA-0142AF2DE7C4}" presName="childText" presStyleLbl="conFgAcc1" presStyleIdx="2" presStyleCnt="3">
        <dgm:presLayoutVars>
          <dgm:bulletEnabled val="1"/>
        </dgm:presLayoutVars>
      </dgm:prSet>
      <dgm:spPr/>
    </dgm:pt>
  </dgm:ptLst>
  <dgm:cxnLst>
    <dgm:cxn modelId="{18E23812-9E30-402B-9E89-63BB9A594242}" type="presOf" srcId="{DE6142F3-99D2-4D35-BB64-A6FC6213C64A}" destId="{76F24DF1-682D-45A6-96FA-2C7C60C9A27C}" srcOrd="0" destOrd="1" presId="urn:microsoft.com/office/officeart/2005/8/layout/list1"/>
    <dgm:cxn modelId="{1CBCAD1C-5CAF-49E8-AE7A-388B4DFCD183}" type="presOf" srcId="{BCEFADBB-E0A3-4819-B3AA-0142AF2DE7C4}" destId="{08E3AC08-0196-4DA6-BC88-4076813573FB}" srcOrd="0" destOrd="0" presId="urn:microsoft.com/office/officeart/2005/8/layout/list1"/>
    <dgm:cxn modelId="{4B314D25-9992-4EE7-AB91-C3E59C970652}" type="presOf" srcId="{5A995854-22C6-4631-A5BD-30F7428F50A3}" destId="{428D6475-1C98-4924-BE31-07E538256530}" srcOrd="0" destOrd="0" presId="urn:microsoft.com/office/officeart/2005/8/layout/list1"/>
    <dgm:cxn modelId="{BEE31F29-14DE-47A4-9993-604FCFA9A731}" srcId="{0CAA6528-68C3-415B-A1FB-9471A7B242BA}" destId="{87296064-9FA9-47B4-BDA7-356715220368}" srcOrd="1" destOrd="0" parTransId="{4DE9563A-D1D9-4C8F-A7E6-888C958BFB7F}" sibTransId="{679D071B-96C5-4673-BADE-D490BF2B8752}"/>
    <dgm:cxn modelId="{97A74739-10B2-43B6-9FB9-B865F1CE0B23}" type="presOf" srcId="{82B29075-A07D-4286-85CE-BC0240D3F093}" destId="{76F24DF1-682D-45A6-96FA-2C7C60C9A27C}" srcOrd="0" destOrd="2" presId="urn:microsoft.com/office/officeart/2005/8/layout/list1"/>
    <dgm:cxn modelId="{6C318E3A-2DBF-4888-B199-CDB9E0EB7D64}" type="presOf" srcId="{87296064-9FA9-47B4-BDA7-356715220368}" destId="{4C7E23C8-F47E-427C-A1FD-FF335DC2DF36}" srcOrd="0" destOrd="0" presId="urn:microsoft.com/office/officeart/2005/8/layout/list1"/>
    <dgm:cxn modelId="{DE00FF3B-F6D2-4291-9097-4DA24705CB0C}" type="presOf" srcId="{F07FA657-6E57-4726-9847-B8F10BF6646C}" destId="{76F24DF1-682D-45A6-96FA-2C7C60C9A27C}" srcOrd="0" destOrd="0" presId="urn:microsoft.com/office/officeart/2005/8/layout/list1"/>
    <dgm:cxn modelId="{87B99C5B-770D-4F68-B460-F1D309CA098A}" srcId="{BCEFADBB-E0A3-4819-B3AA-0142AF2DE7C4}" destId="{F07FA657-6E57-4726-9847-B8F10BF6646C}" srcOrd="0" destOrd="0" parTransId="{BCE43244-9183-495A-90E3-9166D37E2914}" sibTransId="{146EDCDB-C034-45CD-B898-729BF6B18F7C}"/>
    <dgm:cxn modelId="{16F18261-6468-4007-8E8D-C417122F5C4B}" type="presOf" srcId="{87296064-9FA9-47B4-BDA7-356715220368}" destId="{E1DB9219-6C87-40DD-A7D6-E4666FFB4738}" srcOrd="1" destOrd="0" presId="urn:microsoft.com/office/officeart/2005/8/layout/list1"/>
    <dgm:cxn modelId="{BBB2C57D-6547-43A6-A443-554AC2BE415A}" type="presOf" srcId="{0CAA6528-68C3-415B-A1FB-9471A7B242BA}" destId="{EDFC5B56-26CD-4E88-8B95-91E303F34E88}" srcOrd="0" destOrd="0" presId="urn:microsoft.com/office/officeart/2005/8/layout/list1"/>
    <dgm:cxn modelId="{4DD2E68D-F78B-46B9-8722-1E7C905409D1}" type="presOf" srcId="{5A995854-22C6-4631-A5BD-30F7428F50A3}" destId="{64EEF936-C3D9-45B3-9706-B576381D4D4D}" srcOrd="1" destOrd="0" presId="urn:microsoft.com/office/officeart/2005/8/layout/list1"/>
    <dgm:cxn modelId="{877CC18F-4E6A-4AD5-B9F0-7198D6AB345A}" type="presOf" srcId="{BCEFADBB-E0A3-4819-B3AA-0142AF2DE7C4}" destId="{5EB1ADED-46E8-4189-8D94-5975F23EB848}" srcOrd="1" destOrd="0" presId="urn:microsoft.com/office/officeart/2005/8/layout/list1"/>
    <dgm:cxn modelId="{5A692D9A-0117-4F9E-8AAA-49E995FAA69B}" srcId="{BCEFADBB-E0A3-4819-B3AA-0142AF2DE7C4}" destId="{F29787CA-BCE7-40CE-B87C-D11C275B7119}" srcOrd="4" destOrd="0" parTransId="{9FDC1FFF-68B7-4901-AB80-5A787A9783C1}" sibTransId="{C8E4E66F-E037-4CCD-BCE9-8AAA2034E037}"/>
    <dgm:cxn modelId="{E033B1A5-5A26-4430-A42F-E78C195818F5}" srcId="{BCEFADBB-E0A3-4819-B3AA-0142AF2DE7C4}" destId="{DE6142F3-99D2-4D35-BB64-A6FC6213C64A}" srcOrd="1" destOrd="0" parTransId="{8AA1E84F-3FA2-45D6-8E4A-BC4EE4504010}" sibTransId="{5EEAF41C-F153-428A-B3E0-46087DA6CFFE}"/>
    <dgm:cxn modelId="{A8D34BBC-1C31-4EB7-A4A2-23E1023EA9F9}" srcId="{0CAA6528-68C3-415B-A1FB-9471A7B242BA}" destId="{BCEFADBB-E0A3-4819-B3AA-0142AF2DE7C4}" srcOrd="2" destOrd="0" parTransId="{36FF74AD-20F9-459B-B479-F919438F7FBD}" sibTransId="{A38E0994-FFFB-400F-A5D5-69C67DA4326D}"/>
    <dgm:cxn modelId="{885AE9CD-A356-470E-9E56-D4FC96C623AC}" type="presOf" srcId="{98227EDB-115F-4A6B-99F6-83F0A8E0B491}" destId="{76F24DF1-682D-45A6-96FA-2C7C60C9A27C}" srcOrd="0" destOrd="3" presId="urn:microsoft.com/office/officeart/2005/8/layout/list1"/>
    <dgm:cxn modelId="{C92DBCD7-3E9C-4C45-9D2F-4E0CC7DB819C}" srcId="{BCEFADBB-E0A3-4819-B3AA-0142AF2DE7C4}" destId="{98227EDB-115F-4A6B-99F6-83F0A8E0B491}" srcOrd="3" destOrd="0" parTransId="{8A4F8061-0620-4C3D-889C-C29B6DE2D804}" sibTransId="{864C4837-635E-4246-A220-0AA6360DDC14}"/>
    <dgm:cxn modelId="{668A01D8-6251-41D7-A974-B11AB70131BD}" srcId="{0CAA6528-68C3-415B-A1FB-9471A7B242BA}" destId="{5A995854-22C6-4631-A5BD-30F7428F50A3}" srcOrd="0" destOrd="0" parTransId="{D6025DB2-072E-4C25-BDAB-3CBEBB616BDA}" sibTransId="{DB3B0809-0CD3-4032-BCEF-356AA152979E}"/>
    <dgm:cxn modelId="{9E7867F4-1AE4-4454-9A24-A81F2D282E6D}" srcId="{BCEFADBB-E0A3-4819-B3AA-0142AF2DE7C4}" destId="{82B29075-A07D-4286-85CE-BC0240D3F093}" srcOrd="2" destOrd="0" parTransId="{5725F842-F686-464F-B5D5-85AA1C829A31}" sibTransId="{1D6458FE-948F-4180-85AE-44CAE2B957E4}"/>
    <dgm:cxn modelId="{C420ACF5-792B-42DC-8725-6A3428CFEC96}" type="presOf" srcId="{F29787CA-BCE7-40CE-B87C-D11C275B7119}" destId="{76F24DF1-682D-45A6-96FA-2C7C60C9A27C}" srcOrd="0" destOrd="4" presId="urn:microsoft.com/office/officeart/2005/8/layout/list1"/>
    <dgm:cxn modelId="{5C8AF6E0-AB65-47D0-9334-A0A4EDE1B9CE}" type="presParOf" srcId="{EDFC5B56-26CD-4E88-8B95-91E303F34E88}" destId="{CC72EC24-0234-46E1-A7C2-256195F9F9E9}" srcOrd="0" destOrd="0" presId="urn:microsoft.com/office/officeart/2005/8/layout/list1"/>
    <dgm:cxn modelId="{D913238B-8348-4B35-8613-6794329B476D}" type="presParOf" srcId="{CC72EC24-0234-46E1-A7C2-256195F9F9E9}" destId="{428D6475-1C98-4924-BE31-07E538256530}" srcOrd="0" destOrd="0" presId="urn:microsoft.com/office/officeart/2005/8/layout/list1"/>
    <dgm:cxn modelId="{CD94C30A-B436-48A3-A50F-ECFA3BAE4E1C}" type="presParOf" srcId="{CC72EC24-0234-46E1-A7C2-256195F9F9E9}" destId="{64EEF936-C3D9-45B3-9706-B576381D4D4D}" srcOrd="1" destOrd="0" presId="urn:microsoft.com/office/officeart/2005/8/layout/list1"/>
    <dgm:cxn modelId="{41E2FE13-38F8-4C29-B646-163979748A21}" type="presParOf" srcId="{EDFC5B56-26CD-4E88-8B95-91E303F34E88}" destId="{38261F6F-0D96-4514-8304-796CE0E4055D}" srcOrd="1" destOrd="0" presId="urn:microsoft.com/office/officeart/2005/8/layout/list1"/>
    <dgm:cxn modelId="{3EA8E1B4-9C5F-49D6-9C29-73F220273A9B}" type="presParOf" srcId="{EDFC5B56-26CD-4E88-8B95-91E303F34E88}" destId="{A81BE15C-280C-4AD8-8449-BF869E76F040}" srcOrd="2" destOrd="0" presId="urn:microsoft.com/office/officeart/2005/8/layout/list1"/>
    <dgm:cxn modelId="{286B2281-6CDB-4D86-8227-625AC073F4A9}" type="presParOf" srcId="{EDFC5B56-26CD-4E88-8B95-91E303F34E88}" destId="{C9577C63-08D8-4243-B7C6-7EEAA64CC88A}" srcOrd="3" destOrd="0" presId="urn:microsoft.com/office/officeart/2005/8/layout/list1"/>
    <dgm:cxn modelId="{EE778C1D-FC34-4AF2-A179-B276A03EDEC4}" type="presParOf" srcId="{EDFC5B56-26CD-4E88-8B95-91E303F34E88}" destId="{E2672506-517E-4701-9998-F20D1A37E78C}" srcOrd="4" destOrd="0" presId="urn:microsoft.com/office/officeart/2005/8/layout/list1"/>
    <dgm:cxn modelId="{D2CB255E-7B46-48C4-9DA2-CADE633D313B}" type="presParOf" srcId="{E2672506-517E-4701-9998-F20D1A37E78C}" destId="{4C7E23C8-F47E-427C-A1FD-FF335DC2DF36}" srcOrd="0" destOrd="0" presId="urn:microsoft.com/office/officeart/2005/8/layout/list1"/>
    <dgm:cxn modelId="{4DC887DF-54DB-467C-9D1F-1AD3A2AAC08E}" type="presParOf" srcId="{E2672506-517E-4701-9998-F20D1A37E78C}" destId="{E1DB9219-6C87-40DD-A7D6-E4666FFB4738}" srcOrd="1" destOrd="0" presId="urn:microsoft.com/office/officeart/2005/8/layout/list1"/>
    <dgm:cxn modelId="{01DBB68F-94A8-4A91-95E0-CF8E383BE1A4}" type="presParOf" srcId="{EDFC5B56-26CD-4E88-8B95-91E303F34E88}" destId="{AB7FAA26-A8A9-4F79-9C15-D690C02ACF62}" srcOrd="5" destOrd="0" presId="urn:microsoft.com/office/officeart/2005/8/layout/list1"/>
    <dgm:cxn modelId="{AC167595-6331-4C82-BD6B-DE90FC48C43E}" type="presParOf" srcId="{EDFC5B56-26CD-4E88-8B95-91E303F34E88}" destId="{6F9F5B67-BE5F-4B26-BAB7-076A278B0AED}" srcOrd="6" destOrd="0" presId="urn:microsoft.com/office/officeart/2005/8/layout/list1"/>
    <dgm:cxn modelId="{85102196-3533-4C82-A050-392FD3F39C5F}" type="presParOf" srcId="{EDFC5B56-26CD-4E88-8B95-91E303F34E88}" destId="{8D80AA31-F71F-4432-8598-3C061B98E630}" srcOrd="7" destOrd="0" presId="urn:microsoft.com/office/officeart/2005/8/layout/list1"/>
    <dgm:cxn modelId="{B7CF468C-B19F-4A10-95A1-D9D836D91E87}" type="presParOf" srcId="{EDFC5B56-26CD-4E88-8B95-91E303F34E88}" destId="{5A11882E-B2E6-4E99-935A-285992CE5135}" srcOrd="8" destOrd="0" presId="urn:microsoft.com/office/officeart/2005/8/layout/list1"/>
    <dgm:cxn modelId="{DA810F60-30B4-4813-BB69-3452BC09DA8B}" type="presParOf" srcId="{5A11882E-B2E6-4E99-935A-285992CE5135}" destId="{08E3AC08-0196-4DA6-BC88-4076813573FB}" srcOrd="0" destOrd="0" presId="urn:microsoft.com/office/officeart/2005/8/layout/list1"/>
    <dgm:cxn modelId="{5E7E5D62-0F9D-4792-86FD-CC7A3472D75D}" type="presParOf" srcId="{5A11882E-B2E6-4E99-935A-285992CE5135}" destId="{5EB1ADED-46E8-4189-8D94-5975F23EB848}" srcOrd="1" destOrd="0" presId="urn:microsoft.com/office/officeart/2005/8/layout/list1"/>
    <dgm:cxn modelId="{EE577746-63E6-485D-83F0-B58A5705A685}" type="presParOf" srcId="{EDFC5B56-26CD-4E88-8B95-91E303F34E88}" destId="{0F973392-4D54-4314-B83F-4B0FA47E601D}" srcOrd="9" destOrd="0" presId="urn:microsoft.com/office/officeart/2005/8/layout/list1"/>
    <dgm:cxn modelId="{E7911F06-D790-4DAE-893A-86CF3C065D0A}" type="presParOf" srcId="{EDFC5B56-26CD-4E88-8B95-91E303F34E88}" destId="{76F24DF1-682D-45A6-96FA-2C7C60C9A27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AA6528-68C3-415B-A1FB-9471A7B242B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34010817-5B59-4109-8C0E-E3517A1AB496}">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vyloučení úřední osoby</a:t>
          </a:r>
        </a:p>
      </dgm:t>
    </dgm:pt>
    <dgm:pt modelId="{AF078BFE-C63A-4F58-8D4F-00F9B06D6D41}" type="parTrans" cxnId="{8501F76F-2DB3-45A3-A05E-1AC3AB18F343}">
      <dgm:prSet/>
      <dgm:spPr/>
      <dgm:t>
        <a:bodyPr/>
        <a:lstStyle/>
        <a:p>
          <a:endParaRPr lang="cs-CZ"/>
        </a:p>
      </dgm:t>
    </dgm:pt>
    <dgm:pt modelId="{50D7D224-EF1E-49AF-ADD9-29F48502AE62}" type="sibTrans" cxnId="{8501F76F-2DB3-45A3-A05E-1AC3AB18F343}">
      <dgm:prSet/>
      <dgm:spPr/>
      <dgm:t>
        <a:bodyPr/>
        <a:lstStyle/>
        <a:p>
          <a:endParaRPr lang="cs-CZ"/>
        </a:p>
      </dgm:t>
    </dgm:pt>
    <dgm:pt modelId="{0AA4620F-401C-4D05-82BC-8A03C0F154C9}">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cs-CZ" sz="2200" dirty="0">
              <a:latin typeface="Gill Sans MT" panose="020B0502020104020203" pitchFamily="34" charset="-18"/>
            </a:rPr>
            <a:t>Další</a:t>
          </a:r>
        </a:p>
      </dgm:t>
    </dgm:pt>
    <dgm:pt modelId="{18A829C8-BE9F-4879-A0D6-9128696BBD12}" type="sibTrans" cxnId="{E20A1BED-28CD-4051-8485-2E580DF1F960}">
      <dgm:prSet/>
      <dgm:spPr/>
      <dgm:t>
        <a:bodyPr/>
        <a:lstStyle/>
        <a:p>
          <a:endParaRPr lang="cs-CZ"/>
        </a:p>
      </dgm:t>
    </dgm:pt>
    <dgm:pt modelId="{3AFEF754-8904-477E-94DF-8D06324841E2}" type="parTrans" cxnId="{E20A1BED-28CD-4051-8485-2E580DF1F960}">
      <dgm:prSet/>
      <dgm:spPr/>
      <dgm:t>
        <a:bodyPr/>
        <a:lstStyle/>
        <a:p>
          <a:endParaRPr lang="cs-CZ"/>
        </a:p>
      </dgm:t>
    </dgm:pt>
    <dgm:pt modelId="{0D8F5FE4-64A8-4EE8-ADDF-4EFEBC901962}">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delegaci</a:t>
          </a:r>
        </a:p>
      </dgm:t>
    </dgm:pt>
    <dgm:pt modelId="{9DEFA287-D7B7-4545-AA47-4151C65AA727}" type="parTrans" cxnId="{DD5C92D9-DCF4-4143-96E5-86E95035275B}">
      <dgm:prSet/>
      <dgm:spPr/>
      <dgm:t>
        <a:bodyPr/>
        <a:lstStyle/>
        <a:p>
          <a:endParaRPr lang="cs-CZ"/>
        </a:p>
      </dgm:t>
    </dgm:pt>
    <dgm:pt modelId="{721C8148-1E41-4250-9CB9-4B017CE30FA1}" type="sibTrans" cxnId="{DD5C92D9-DCF4-4143-96E5-86E95035275B}">
      <dgm:prSet/>
      <dgm:spPr/>
      <dgm:t>
        <a:bodyPr/>
        <a:lstStyle/>
        <a:p>
          <a:endParaRPr lang="cs-CZ"/>
        </a:p>
      </dgm:t>
    </dgm:pt>
    <dgm:pt modelId="{E17F12F8-53AA-4A6E-A4EE-8B6B2E229972}">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ustanovení zástupce</a:t>
          </a:r>
        </a:p>
      </dgm:t>
    </dgm:pt>
    <dgm:pt modelId="{B29A11EE-84BA-4A48-90AD-992FF40AB890}" type="parTrans" cxnId="{A6970271-14BA-4AC6-BB74-EE037CBE73BF}">
      <dgm:prSet/>
      <dgm:spPr/>
      <dgm:t>
        <a:bodyPr/>
        <a:lstStyle/>
        <a:p>
          <a:endParaRPr lang="cs-CZ"/>
        </a:p>
      </dgm:t>
    </dgm:pt>
    <dgm:pt modelId="{F89660C9-FA40-40A0-A58C-49C4234861BA}" type="sibTrans" cxnId="{A6970271-14BA-4AC6-BB74-EE037CBE73BF}">
      <dgm:prSet/>
      <dgm:spPr/>
      <dgm:t>
        <a:bodyPr/>
        <a:lstStyle/>
        <a:p>
          <a:endParaRPr lang="cs-CZ"/>
        </a:p>
      </dgm:t>
    </dgm:pt>
    <dgm:pt modelId="{2EAC4D2E-A9F0-4761-AF96-56E6F4CDAB00}">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navracení lhůty </a:t>
          </a:r>
          <a:br>
            <a:rPr lang="cs-CZ" sz="2000" dirty="0">
              <a:latin typeface="Gill Sans MT" panose="020B0502020104020203" pitchFamily="34" charset="-18"/>
            </a:rPr>
          </a:br>
          <a:r>
            <a:rPr lang="cs-CZ" sz="2000" dirty="0">
              <a:latin typeface="Gill Sans MT" panose="020B0502020104020203" pitchFamily="34" charset="-18"/>
            </a:rPr>
            <a:t>v předešlý stav</a:t>
          </a:r>
        </a:p>
      </dgm:t>
    </dgm:pt>
    <dgm:pt modelId="{CFFD3D4A-B474-4B65-9712-9E2850E81996}" type="parTrans" cxnId="{717DFA0B-FC33-4CC8-ABDE-5F6F47299987}">
      <dgm:prSet/>
      <dgm:spPr/>
      <dgm:t>
        <a:bodyPr/>
        <a:lstStyle/>
        <a:p>
          <a:endParaRPr lang="cs-CZ"/>
        </a:p>
      </dgm:t>
    </dgm:pt>
    <dgm:pt modelId="{06A1F375-C795-4842-BF2F-A025912A6844}" type="sibTrans" cxnId="{717DFA0B-FC33-4CC8-ABDE-5F6F47299987}">
      <dgm:prSet/>
      <dgm:spPr/>
      <dgm:t>
        <a:bodyPr/>
        <a:lstStyle/>
        <a:p>
          <a:endParaRPr lang="cs-CZ"/>
        </a:p>
      </dgm:t>
    </dgm:pt>
    <dgm:pt modelId="{9E9F0D2D-7739-47CB-BF3C-FB88DB9C1B2D}">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prodloužení lhůty</a:t>
          </a:r>
        </a:p>
      </dgm:t>
    </dgm:pt>
    <dgm:pt modelId="{CA64BBA4-5921-480E-8AFD-54604117416A}" type="parTrans" cxnId="{61A5376F-A897-4587-AF17-06CEBC43C283}">
      <dgm:prSet/>
      <dgm:spPr/>
      <dgm:t>
        <a:bodyPr/>
        <a:lstStyle/>
        <a:p>
          <a:endParaRPr lang="cs-CZ"/>
        </a:p>
      </dgm:t>
    </dgm:pt>
    <dgm:pt modelId="{566D650D-95F7-418D-A4EF-497F3E4B9FD4}" type="sibTrans" cxnId="{61A5376F-A897-4587-AF17-06CEBC43C283}">
      <dgm:prSet/>
      <dgm:spPr/>
      <dgm:t>
        <a:bodyPr/>
        <a:lstStyle/>
        <a:p>
          <a:endParaRPr lang="cs-CZ"/>
        </a:p>
      </dgm:t>
    </dgm:pt>
    <dgm:pt modelId="{C3992469-7701-4724-BC0C-F92C4B5EAA54}">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řízení o vyloučení neúčinnosti doručení</a:t>
          </a:r>
        </a:p>
      </dgm:t>
    </dgm:pt>
    <dgm:pt modelId="{F4BE71F9-31BF-4C5A-BE87-48652C835D29}" type="parTrans" cxnId="{B9D54AFD-B656-49EB-A184-0D18C62054C7}">
      <dgm:prSet/>
      <dgm:spPr/>
      <dgm:t>
        <a:bodyPr/>
        <a:lstStyle/>
        <a:p>
          <a:endParaRPr lang="cs-CZ"/>
        </a:p>
      </dgm:t>
    </dgm:pt>
    <dgm:pt modelId="{EFF3B961-C733-4C15-957F-2F3F4AE409CE}" type="sibTrans" cxnId="{B9D54AFD-B656-49EB-A184-0D18C62054C7}">
      <dgm:prSet/>
      <dgm:spPr/>
      <dgm:t>
        <a:bodyPr/>
        <a:lstStyle/>
        <a:p>
          <a:endParaRPr lang="cs-CZ"/>
        </a:p>
      </dgm:t>
    </dgm:pt>
    <dgm:pt modelId="{09C51817-681A-4EDF-B56E-87B198D13BA3}">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000" dirty="0">
              <a:latin typeface="Gill Sans MT" panose="020B0502020104020203" pitchFamily="34" charset="-18"/>
            </a:rPr>
            <a:t>další</a:t>
          </a:r>
          <a:endParaRPr lang="cs-CZ" sz="2200" dirty="0">
            <a:latin typeface="Gill Sans MT" panose="020B0502020104020203" pitchFamily="34" charset="-18"/>
          </a:endParaRPr>
        </a:p>
      </dgm:t>
    </dgm:pt>
    <dgm:pt modelId="{4B3292C4-9834-4CEC-B387-5E579D310FA4}" type="parTrans" cxnId="{DE56B99F-FE17-4E74-A32F-ECFE6BE9AD49}">
      <dgm:prSet/>
      <dgm:spPr/>
      <dgm:t>
        <a:bodyPr/>
        <a:lstStyle/>
        <a:p>
          <a:endParaRPr lang="cs-CZ"/>
        </a:p>
      </dgm:t>
    </dgm:pt>
    <dgm:pt modelId="{52C50685-1C43-4967-B483-2C0437C0D236}" type="sibTrans" cxnId="{DE56B99F-FE17-4E74-A32F-ECFE6BE9AD49}">
      <dgm:prSet/>
      <dgm:spPr/>
      <dgm:t>
        <a:bodyPr/>
        <a:lstStyle/>
        <a:p>
          <a:endParaRPr lang="cs-CZ"/>
        </a:p>
      </dgm:t>
    </dgm:pt>
    <dgm:pt modelId="{FC45D70E-05A0-4FF0-97F7-C88675A8E067}">
      <dgm:prSet phldrT="[Text]" custT="1">
        <dgm:style>
          <a:lnRef idx="1">
            <a:schemeClr val="accent2"/>
          </a:lnRef>
          <a:fillRef idx="2">
            <a:schemeClr val="accent2"/>
          </a:fillRef>
          <a:effectRef idx="1">
            <a:schemeClr val="accent2"/>
          </a:effectRef>
          <a:fontRef idx="minor">
            <a:schemeClr val="dk1"/>
          </a:fontRef>
        </dgm:style>
      </dgm:prSet>
      <dgm:spPr/>
      <dgm:t>
        <a:bodyPr/>
        <a:lstStyle/>
        <a:p>
          <a:endParaRPr lang="cs-CZ" sz="2200" dirty="0"/>
        </a:p>
      </dgm:t>
    </dgm:pt>
    <dgm:pt modelId="{48B88D2A-DA02-49E1-A90D-14EF05496E5F}" type="parTrans" cxnId="{EDA2B04E-CDF6-4A27-90BB-E7ACDE41730B}">
      <dgm:prSet/>
      <dgm:spPr/>
      <dgm:t>
        <a:bodyPr/>
        <a:lstStyle/>
        <a:p>
          <a:endParaRPr lang="cs-CZ"/>
        </a:p>
      </dgm:t>
    </dgm:pt>
    <dgm:pt modelId="{B7AD698A-1F04-4116-8FF0-7160C5B94A44}" type="sibTrans" cxnId="{EDA2B04E-CDF6-4A27-90BB-E7ACDE41730B}">
      <dgm:prSet/>
      <dgm:spPr/>
      <dgm:t>
        <a:bodyPr/>
        <a:lstStyle/>
        <a:p>
          <a:endParaRPr lang="cs-CZ"/>
        </a:p>
      </dgm:t>
    </dgm:pt>
    <dgm:pt modelId="{EDFC5B56-26CD-4E88-8B95-91E303F34E88}" type="pres">
      <dgm:prSet presAssocID="{0CAA6528-68C3-415B-A1FB-9471A7B242BA}" presName="linear" presStyleCnt="0">
        <dgm:presLayoutVars>
          <dgm:dir/>
          <dgm:animLvl val="lvl"/>
          <dgm:resizeHandles val="exact"/>
        </dgm:presLayoutVars>
      </dgm:prSet>
      <dgm:spPr/>
    </dgm:pt>
    <dgm:pt modelId="{0CC2F9DC-8DD4-434F-B75D-AFC1DA1FBD2D}" type="pres">
      <dgm:prSet presAssocID="{0AA4620F-401C-4D05-82BC-8A03C0F154C9}" presName="parentLin" presStyleCnt="0"/>
      <dgm:spPr/>
    </dgm:pt>
    <dgm:pt modelId="{6A78ED50-7BCD-419D-B9A2-CAA8C9411EA7}" type="pres">
      <dgm:prSet presAssocID="{0AA4620F-401C-4D05-82BC-8A03C0F154C9}" presName="parentLeftMargin" presStyleLbl="node1" presStyleIdx="0" presStyleCnt="1"/>
      <dgm:spPr/>
    </dgm:pt>
    <dgm:pt modelId="{EE131309-4A65-457D-A293-729541A3D8C9}" type="pres">
      <dgm:prSet presAssocID="{0AA4620F-401C-4D05-82BC-8A03C0F154C9}" presName="parentText" presStyleLbl="node1" presStyleIdx="0" presStyleCnt="1" custScaleX="103707" custScaleY="104322">
        <dgm:presLayoutVars>
          <dgm:chMax val="0"/>
          <dgm:bulletEnabled val="1"/>
        </dgm:presLayoutVars>
      </dgm:prSet>
      <dgm:spPr/>
    </dgm:pt>
    <dgm:pt modelId="{887E5328-57BA-4E96-AF3C-02B5C4467995}" type="pres">
      <dgm:prSet presAssocID="{0AA4620F-401C-4D05-82BC-8A03C0F154C9}" presName="negativeSpace" presStyleCnt="0"/>
      <dgm:spPr/>
    </dgm:pt>
    <dgm:pt modelId="{09DD9A19-4601-4909-9C83-D31BCDA212E9}" type="pres">
      <dgm:prSet presAssocID="{0AA4620F-401C-4D05-82BC-8A03C0F154C9}" presName="childText" presStyleLbl="conFgAcc1" presStyleIdx="0" presStyleCnt="1">
        <dgm:presLayoutVars>
          <dgm:bulletEnabled val="1"/>
        </dgm:presLayoutVars>
      </dgm:prSet>
      <dgm:spPr/>
    </dgm:pt>
  </dgm:ptLst>
  <dgm:cxnLst>
    <dgm:cxn modelId="{E5DE1B03-0392-493C-B34B-04232175F45B}" type="presOf" srcId="{2EAC4D2E-A9F0-4761-AF96-56E6F4CDAB00}" destId="{09DD9A19-4601-4909-9C83-D31BCDA212E9}" srcOrd="0" destOrd="3" presId="urn:microsoft.com/office/officeart/2005/8/layout/list1"/>
    <dgm:cxn modelId="{717DFA0B-FC33-4CC8-ABDE-5F6F47299987}" srcId="{0AA4620F-401C-4D05-82BC-8A03C0F154C9}" destId="{2EAC4D2E-A9F0-4761-AF96-56E6F4CDAB00}" srcOrd="3" destOrd="0" parTransId="{CFFD3D4A-B474-4B65-9712-9E2850E81996}" sibTransId="{06A1F375-C795-4842-BF2F-A025912A6844}"/>
    <dgm:cxn modelId="{8FF0B915-31DB-46F8-B321-FC4DC3A27FC3}" type="presOf" srcId="{C3992469-7701-4724-BC0C-F92C4B5EAA54}" destId="{09DD9A19-4601-4909-9C83-D31BCDA212E9}" srcOrd="0" destOrd="5" presId="urn:microsoft.com/office/officeart/2005/8/layout/list1"/>
    <dgm:cxn modelId="{EA690F2E-808A-4F8D-8811-33D1174B20A9}" type="presOf" srcId="{0AA4620F-401C-4D05-82BC-8A03C0F154C9}" destId="{6A78ED50-7BCD-419D-B9A2-CAA8C9411EA7}" srcOrd="0" destOrd="0" presId="urn:microsoft.com/office/officeart/2005/8/layout/list1"/>
    <dgm:cxn modelId="{3FD0855C-0772-49EA-907A-7AC7DFDD23A6}" type="presOf" srcId="{34010817-5B59-4109-8C0E-E3517A1AB496}" destId="{09DD9A19-4601-4909-9C83-D31BCDA212E9}" srcOrd="0" destOrd="0" presId="urn:microsoft.com/office/officeart/2005/8/layout/list1"/>
    <dgm:cxn modelId="{6A2CBC6C-3290-406B-84C4-949DE274EAED}" type="presOf" srcId="{0D8F5FE4-64A8-4EE8-ADDF-4EFEBC901962}" destId="{09DD9A19-4601-4909-9C83-D31BCDA212E9}" srcOrd="0" destOrd="1" presId="urn:microsoft.com/office/officeart/2005/8/layout/list1"/>
    <dgm:cxn modelId="{EDA2B04E-CDF6-4A27-90BB-E7ACDE41730B}" srcId="{0AA4620F-401C-4D05-82BC-8A03C0F154C9}" destId="{FC45D70E-05A0-4FF0-97F7-C88675A8E067}" srcOrd="7" destOrd="0" parTransId="{48B88D2A-DA02-49E1-A90D-14EF05496E5F}" sibTransId="{B7AD698A-1F04-4116-8FF0-7160C5B94A44}"/>
    <dgm:cxn modelId="{61A5376F-A897-4587-AF17-06CEBC43C283}" srcId="{0AA4620F-401C-4D05-82BC-8A03C0F154C9}" destId="{9E9F0D2D-7739-47CB-BF3C-FB88DB9C1B2D}" srcOrd="4" destOrd="0" parTransId="{CA64BBA4-5921-480E-8AFD-54604117416A}" sibTransId="{566D650D-95F7-418D-A4EF-497F3E4B9FD4}"/>
    <dgm:cxn modelId="{8501F76F-2DB3-45A3-A05E-1AC3AB18F343}" srcId="{0AA4620F-401C-4D05-82BC-8A03C0F154C9}" destId="{34010817-5B59-4109-8C0E-E3517A1AB496}" srcOrd="0" destOrd="0" parTransId="{AF078BFE-C63A-4F58-8D4F-00F9B06D6D41}" sibTransId="{50D7D224-EF1E-49AF-ADD9-29F48502AE62}"/>
    <dgm:cxn modelId="{A6970271-14BA-4AC6-BB74-EE037CBE73BF}" srcId="{0AA4620F-401C-4D05-82BC-8A03C0F154C9}" destId="{E17F12F8-53AA-4A6E-A4EE-8B6B2E229972}" srcOrd="2" destOrd="0" parTransId="{B29A11EE-84BA-4A48-90AD-992FF40AB890}" sibTransId="{F89660C9-FA40-40A0-A58C-49C4234861BA}"/>
    <dgm:cxn modelId="{5B836871-B91F-4C12-AAA7-818EEE447528}" type="presOf" srcId="{0CAA6528-68C3-415B-A1FB-9471A7B242BA}" destId="{EDFC5B56-26CD-4E88-8B95-91E303F34E88}" srcOrd="0" destOrd="0" presId="urn:microsoft.com/office/officeart/2005/8/layout/list1"/>
    <dgm:cxn modelId="{0AFCFD76-324F-4F67-A6E9-86F8819F34DF}" type="presOf" srcId="{09C51817-681A-4EDF-B56E-87B198D13BA3}" destId="{09DD9A19-4601-4909-9C83-D31BCDA212E9}" srcOrd="0" destOrd="6" presId="urn:microsoft.com/office/officeart/2005/8/layout/list1"/>
    <dgm:cxn modelId="{A6B9CA8C-7086-4A80-A974-B2D8D8358CDC}" type="presOf" srcId="{FC45D70E-05A0-4FF0-97F7-C88675A8E067}" destId="{09DD9A19-4601-4909-9C83-D31BCDA212E9}" srcOrd="0" destOrd="7" presId="urn:microsoft.com/office/officeart/2005/8/layout/list1"/>
    <dgm:cxn modelId="{DE56B99F-FE17-4E74-A32F-ECFE6BE9AD49}" srcId="{0AA4620F-401C-4D05-82BC-8A03C0F154C9}" destId="{09C51817-681A-4EDF-B56E-87B198D13BA3}" srcOrd="6" destOrd="0" parTransId="{4B3292C4-9834-4CEC-B387-5E579D310FA4}" sibTransId="{52C50685-1C43-4967-B483-2C0437C0D236}"/>
    <dgm:cxn modelId="{C21C4CB8-2794-4C65-BB49-A412FFF91610}" type="presOf" srcId="{E17F12F8-53AA-4A6E-A4EE-8B6B2E229972}" destId="{09DD9A19-4601-4909-9C83-D31BCDA212E9}" srcOrd="0" destOrd="2" presId="urn:microsoft.com/office/officeart/2005/8/layout/list1"/>
    <dgm:cxn modelId="{4AA91AD1-2314-42C6-AF4E-D0564A6CB461}" type="presOf" srcId="{0AA4620F-401C-4D05-82BC-8A03C0F154C9}" destId="{EE131309-4A65-457D-A293-729541A3D8C9}" srcOrd="1" destOrd="0" presId="urn:microsoft.com/office/officeart/2005/8/layout/list1"/>
    <dgm:cxn modelId="{DD5C92D9-DCF4-4143-96E5-86E95035275B}" srcId="{0AA4620F-401C-4D05-82BC-8A03C0F154C9}" destId="{0D8F5FE4-64A8-4EE8-ADDF-4EFEBC901962}" srcOrd="1" destOrd="0" parTransId="{9DEFA287-D7B7-4545-AA47-4151C65AA727}" sibTransId="{721C8148-1E41-4250-9CB9-4B017CE30FA1}"/>
    <dgm:cxn modelId="{E20A1BED-28CD-4051-8485-2E580DF1F960}" srcId="{0CAA6528-68C3-415B-A1FB-9471A7B242BA}" destId="{0AA4620F-401C-4D05-82BC-8A03C0F154C9}" srcOrd="0" destOrd="0" parTransId="{3AFEF754-8904-477E-94DF-8D06324841E2}" sibTransId="{18A829C8-BE9F-4879-A0D6-9128696BBD12}"/>
    <dgm:cxn modelId="{4E797CEE-E7DC-4291-B971-A45711EB7027}" type="presOf" srcId="{9E9F0D2D-7739-47CB-BF3C-FB88DB9C1B2D}" destId="{09DD9A19-4601-4909-9C83-D31BCDA212E9}" srcOrd="0" destOrd="4" presId="urn:microsoft.com/office/officeart/2005/8/layout/list1"/>
    <dgm:cxn modelId="{B9D54AFD-B656-49EB-A184-0D18C62054C7}" srcId="{0AA4620F-401C-4D05-82BC-8A03C0F154C9}" destId="{C3992469-7701-4724-BC0C-F92C4B5EAA54}" srcOrd="5" destOrd="0" parTransId="{F4BE71F9-31BF-4C5A-BE87-48652C835D29}" sibTransId="{EFF3B961-C733-4C15-957F-2F3F4AE409CE}"/>
    <dgm:cxn modelId="{2A3C7C8D-8C29-4E56-B5C5-2E1D25FDF1F2}" type="presParOf" srcId="{EDFC5B56-26CD-4E88-8B95-91E303F34E88}" destId="{0CC2F9DC-8DD4-434F-B75D-AFC1DA1FBD2D}" srcOrd="0" destOrd="0" presId="urn:microsoft.com/office/officeart/2005/8/layout/list1"/>
    <dgm:cxn modelId="{808D9F5C-F2FB-4302-BA42-21E2DB768F2A}" type="presParOf" srcId="{0CC2F9DC-8DD4-434F-B75D-AFC1DA1FBD2D}" destId="{6A78ED50-7BCD-419D-B9A2-CAA8C9411EA7}" srcOrd="0" destOrd="0" presId="urn:microsoft.com/office/officeart/2005/8/layout/list1"/>
    <dgm:cxn modelId="{2E1D1E63-D34E-4649-AEE8-2890EDB450DB}" type="presParOf" srcId="{0CC2F9DC-8DD4-434F-B75D-AFC1DA1FBD2D}" destId="{EE131309-4A65-457D-A293-729541A3D8C9}" srcOrd="1" destOrd="0" presId="urn:microsoft.com/office/officeart/2005/8/layout/list1"/>
    <dgm:cxn modelId="{C07207F4-0499-47A7-BAC3-284060628397}" type="presParOf" srcId="{EDFC5B56-26CD-4E88-8B95-91E303F34E88}" destId="{887E5328-57BA-4E96-AF3C-02B5C4467995}" srcOrd="1" destOrd="0" presId="urn:microsoft.com/office/officeart/2005/8/layout/list1"/>
    <dgm:cxn modelId="{35946F3E-435E-4E7B-9262-950E5708771C}" type="presParOf" srcId="{EDFC5B56-26CD-4E88-8B95-91E303F34E88}" destId="{09DD9A19-4601-4909-9C83-D31BCDA212E9}"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032F0-AACC-45D7-AE99-2A8C9689EFCB}">
      <dsp:nvSpPr>
        <dsp:cNvPr id="0" name=""/>
        <dsp:cNvSpPr/>
      </dsp:nvSpPr>
      <dsp:spPr>
        <a:xfrm>
          <a:off x="1511" y="1540"/>
          <a:ext cx="3092601" cy="411528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ctr" defTabSz="1244600" rtl="0">
            <a:lnSpc>
              <a:spcPct val="90000"/>
            </a:lnSpc>
            <a:spcBef>
              <a:spcPct val="0"/>
            </a:spcBef>
            <a:spcAft>
              <a:spcPct val="35000"/>
            </a:spcAft>
            <a:buNone/>
          </a:pPr>
          <a:endParaRPr lang="cs-CZ" sz="2800" b="1" kern="1200" dirty="0">
            <a:latin typeface="Gill Sans MT" panose="020B0502020104020203" pitchFamily="34" charset="-18"/>
          </a:endParaRPr>
        </a:p>
        <a:p>
          <a:pPr marL="0" lvl="0" indent="0" algn="ctr" defTabSz="1244600" rtl="0">
            <a:lnSpc>
              <a:spcPct val="90000"/>
            </a:lnSpc>
            <a:spcBef>
              <a:spcPct val="0"/>
            </a:spcBef>
            <a:spcAft>
              <a:spcPct val="35000"/>
            </a:spcAft>
            <a:buNone/>
          </a:pPr>
          <a:r>
            <a:rPr lang="cs-CZ" sz="2800" b="1" kern="1200" dirty="0">
              <a:latin typeface="Gill Sans MT" panose="020B0502020104020203" pitchFamily="34" charset="-18"/>
            </a:rPr>
            <a:t>A. Správce daně</a:t>
          </a:r>
        </a:p>
      </dsp:txBody>
      <dsp:txXfrm>
        <a:off x="92090" y="92119"/>
        <a:ext cx="2911443" cy="3934127"/>
      </dsp:txXfrm>
    </dsp:sp>
    <dsp:sp modelId="{E100D9F2-9F4E-482B-A2FB-9C48A0F38045}">
      <dsp:nvSpPr>
        <dsp:cNvPr id="0" name=""/>
        <dsp:cNvSpPr/>
      </dsp:nvSpPr>
      <dsp:spPr>
        <a:xfrm>
          <a:off x="0" y="2736676"/>
          <a:ext cx="3092601" cy="682036"/>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cs-CZ" sz="3000" b="1" kern="1200" dirty="0">
              <a:latin typeface="Gill Sans MT" panose="020B0502020104020203" pitchFamily="34" charset="-18"/>
            </a:rPr>
            <a:t>Úřední osoby</a:t>
          </a:r>
        </a:p>
      </dsp:txBody>
      <dsp:txXfrm>
        <a:off x="19976" y="2756652"/>
        <a:ext cx="3052649" cy="6420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032F0-AACC-45D7-AE99-2A8C9689EFCB}">
      <dsp:nvSpPr>
        <dsp:cNvPr id="0" name=""/>
        <dsp:cNvSpPr/>
      </dsp:nvSpPr>
      <dsp:spPr>
        <a:xfrm>
          <a:off x="3023" y="0"/>
          <a:ext cx="3092601" cy="40856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ctr" defTabSz="1244600" rtl="0">
            <a:lnSpc>
              <a:spcPct val="90000"/>
            </a:lnSpc>
            <a:spcBef>
              <a:spcPct val="0"/>
            </a:spcBef>
            <a:spcAft>
              <a:spcPct val="35000"/>
            </a:spcAft>
            <a:buNone/>
          </a:pPr>
          <a:endParaRPr lang="cs-CZ" sz="2800" b="1" kern="1200" dirty="0">
            <a:latin typeface="Gill Sans MT" panose="020B0502020104020203" pitchFamily="34" charset="-18"/>
          </a:endParaRPr>
        </a:p>
        <a:p>
          <a:pPr marL="0" lvl="0" indent="0" algn="ctr" defTabSz="1244600" rtl="0">
            <a:lnSpc>
              <a:spcPct val="90000"/>
            </a:lnSpc>
            <a:spcBef>
              <a:spcPct val="0"/>
            </a:spcBef>
            <a:spcAft>
              <a:spcPct val="35000"/>
            </a:spcAft>
            <a:buNone/>
          </a:pPr>
          <a:r>
            <a:rPr lang="cs-CZ" sz="2800" b="1" kern="1200" dirty="0">
              <a:latin typeface="Gill Sans MT" panose="020B0502020104020203" pitchFamily="34" charset="-18"/>
            </a:rPr>
            <a:t>Osoby zúčastněné na správě daní</a:t>
          </a:r>
        </a:p>
      </dsp:txBody>
      <dsp:txXfrm>
        <a:off x="93602" y="90579"/>
        <a:ext cx="2911443" cy="3904452"/>
      </dsp:txXfrm>
    </dsp:sp>
    <dsp:sp modelId="{E100D9F2-9F4E-482B-A2FB-9C48A0F38045}">
      <dsp:nvSpPr>
        <dsp:cNvPr id="0" name=""/>
        <dsp:cNvSpPr/>
      </dsp:nvSpPr>
      <dsp:spPr>
        <a:xfrm>
          <a:off x="0" y="2441228"/>
          <a:ext cx="3086564" cy="470333"/>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cs-CZ" sz="2000" b="1" kern="1200" dirty="0">
              <a:latin typeface="Gill Sans MT" panose="020B0502020104020203" pitchFamily="34" charset="-18"/>
            </a:rPr>
            <a:t>B. Daňové subjekty</a:t>
          </a:r>
        </a:p>
      </dsp:txBody>
      <dsp:txXfrm>
        <a:off x="13776" y="2455004"/>
        <a:ext cx="3059012" cy="442781"/>
      </dsp:txXfrm>
    </dsp:sp>
    <dsp:sp modelId="{697E786A-8F29-491A-925F-BCD685232E11}">
      <dsp:nvSpPr>
        <dsp:cNvPr id="0" name=""/>
        <dsp:cNvSpPr/>
      </dsp:nvSpPr>
      <dsp:spPr>
        <a:xfrm>
          <a:off x="4" y="3265595"/>
          <a:ext cx="3074525" cy="470333"/>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cs-CZ" sz="2000" b="1" kern="1200" dirty="0">
              <a:latin typeface="Gill Sans MT" panose="020B0502020104020203" pitchFamily="34" charset="-18"/>
            </a:rPr>
            <a:t>C. Třetí osoby</a:t>
          </a:r>
        </a:p>
      </dsp:txBody>
      <dsp:txXfrm>
        <a:off x="13780" y="3279371"/>
        <a:ext cx="3046973" cy="4427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8484A-BCB9-4F98-AE5B-60FDDC5F6074}">
      <dsp:nvSpPr>
        <dsp:cNvPr id="0" name=""/>
        <dsp:cNvSpPr/>
      </dsp:nvSpPr>
      <dsp:spPr>
        <a:xfrm rot="5400000">
          <a:off x="6873915" y="-2972316"/>
          <a:ext cx="553385" cy="6729984"/>
        </a:xfrm>
        <a:prstGeom prst="round2Same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cs-CZ" sz="1600" kern="1200" dirty="0">
              <a:latin typeface="Gill Sans MT" panose="020B0502020104020203" pitchFamily="34" charset="-18"/>
            </a:rPr>
            <a:t>Probíhají postupy nezávislé na existenci řízení</a:t>
          </a:r>
        </a:p>
      </dsp:txBody>
      <dsp:txXfrm rot="-5400000">
        <a:off x="3785616" y="142997"/>
        <a:ext cx="6702970" cy="499357"/>
      </dsp:txXfrm>
    </dsp:sp>
    <dsp:sp modelId="{384EEF50-506D-40F5-B374-2C218E90EEF5}">
      <dsp:nvSpPr>
        <dsp:cNvPr id="0" name=""/>
        <dsp:cNvSpPr/>
      </dsp:nvSpPr>
      <dsp:spPr>
        <a:xfrm>
          <a:off x="0" y="1375"/>
          <a:ext cx="3785616" cy="782599"/>
        </a:xfrm>
        <a:prstGeom prst="round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cs-CZ" sz="1600" b="1" kern="1200" dirty="0">
              <a:latin typeface="Gill Sans MT" panose="020B0502020104020203" pitchFamily="34" charset="-18"/>
            </a:rPr>
            <a:t>Fáze před řízením</a:t>
          </a:r>
        </a:p>
      </dsp:txBody>
      <dsp:txXfrm>
        <a:off x="38203" y="39578"/>
        <a:ext cx="3709210" cy="706193"/>
      </dsp:txXfrm>
    </dsp:sp>
    <dsp:sp modelId="{4BA6A012-FFD0-47AB-8452-17B729BD8E8E}">
      <dsp:nvSpPr>
        <dsp:cNvPr id="0" name=""/>
        <dsp:cNvSpPr/>
      </dsp:nvSpPr>
      <dsp:spPr>
        <a:xfrm rot="5400000">
          <a:off x="6261709" y="-1316337"/>
          <a:ext cx="1777796" cy="6729984"/>
        </a:xfrm>
        <a:prstGeom prst="round2Same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cs-CZ" sz="1600" kern="1200" dirty="0">
              <a:latin typeface="Gill Sans MT" panose="020B0502020104020203" pitchFamily="34" charset="-18"/>
            </a:rPr>
            <a:t>Probíhají postupy nezávislé na existenci řízení</a:t>
          </a:r>
        </a:p>
        <a:p>
          <a:pPr marL="342900" lvl="2" indent="-171450" algn="l" defTabSz="711200">
            <a:lnSpc>
              <a:spcPct val="90000"/>
            </a:lnSpc>
            <a:spcBef>
              <a:spcPct val="0"/>
            </a:spcBef>
            <a:spcAft>
              <a:spcPct val="15000"/>
            </a:spcAft>
            <a:buChar char="•"/>
          </a:pPr>
          <a:r>
            <a:rPr lang="cs-CZ" sz="1600" i="1" kern="1200" dirty="0">
              <a:latin typeface="Gill Sans MT" panose="020B0502020104020203" pitchFamily="34" charset="-18"/>
            </a:rPr>
            <a:t>např. vyhledávací činnost</a:t>
          </a:r>
          <a:r>
            <a:rPr lang="cs-CZ" sz="1600" kern="1200" dirty="0">
              <a:latin typeface="Gill Sans MT" panose="020B0502020104020203" pitchFamily="34" charset="-18"/>
            </a:rPr>
            <a:t>	</a:t>
          </a:r>
        </a:p>
        <a:p>
          <a:pPr marL="114300" lvl="2" indent="-57150" algn="l" defTabSz="266700">
            <a:lnSpc>
              <a:spcPct val="90000"/>
            </a:lnSpc>
            <a:spcBef>
              <a:spcPct val="0"/>
            </a:spcBef>
            <a:spcAft>
              <a:spcPct val="15000"/>
            </a:spcAft>
            <a:buChar char="•"/>
          </a:pPr>
          <a:endParaRPr lang="cs-CZ" sz="600" kern="1200" dirty="0">
            <a:latin typeface="Gill Sans MT" panose="020B0502020104020203" pitchFamily="34" charset="-18"/>
          </a:endParaRPr>
        </a:p>
        <a:p>
          <a:pPr marL="171450" lvl="1" indent="-171450" algn="l" defTabSz="711200">
            <a:lnSpc>
              <a:spcPct val="90000"/>
            </a:lnSpc>
            <a:spcBef>
              <a:spcPct val="0"/>
            </a:spcBef>
            <a:spcAft>
              <a:spcPct val="15000"/>
            </a:spcAft>
            <a:buChar char="•"/>
          </a:pPr>
          <a:r>
            <a:rPr lang="cs-CZ" sz="1600" kern="1200" dirty="0">
              <a:latin typeface="Gill Sans MT" panose="020B0502020104020203" pitchFamily="34" charset="-18"/>
            </a:rPr>
            <a:t>Probíhají postupy závislé na existenci řízení</a:t>
          </a:r>
        </a:p>
        <a:p>
          <a:pPr marL="342900" lvl="2" indent="-171450" algn="l" defTabSz="711200">
            <a:lnSpc>
              <a:spcPct val="90000"/>
            </a:lnSpc>
            <a:spcBef>
              <a:spcPct val="0"/>
            </a:spcBef>
            <a:spcAft>
              <a:spcPct val="15000"/>
            </a:spcAft>
            <a:buChar char="•"/>
          </a:pPr>
          <a:r>
            <a:rPr lang="cs-CZ" sz="1600" i="1" kern="1200" dirty="0">
              <a:latin typeface="Gill Sans MT" panose="020B0502020104020203" pitchFamily="34" charset="-18"/>
            </a:rPr>
            <a:t>např. dokazování</a:t>
          </a:r>
        </a:p>
      </dsp:txBody>
      <dsp:txXfrm rot="-5400000">
        <a:off x="3785616" y="1246541"/>
        <a:ext cx="6643199" cy="1604226"/>
      </dsp:txXfrm>
    </dsp:sp>
    <dsp:sp modelId="{7D1198AA-3740-4758-89C3-1D78EE41BB3F}">
      <dsp:nvSpPr>
        <dsp:cNvPr id="0" name=""/>
        <dsp:cNvSpPr/>
      </dsp:nvSpPr>
      <dsp:spPr>
        <a:xfrm>
          <a:off x="0" y="957054"/>
          <a:ext cx="3785616" cy="2183198"/>
        </a:xfrm>
        <a:prstGeom prst="round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cs-CZ" sz="1800" b="1" kern="1200" dirty="0">
              <a:latin typeface="Gill Sans MT" panose="020B0502020104020203" pitchFamily="34" charset="-18"/>
            </a:rPr>
            <a:t>Fáze řízení</a:t>
          </a:r>
        </a:p>
      </dsp:txBody>
      <dsp:txXfrm>
        <a:off x="106575" y="1063629"/>
        <a:ext cx="3572466" cy="1970048"/>
      </dsp:txXfrm>
    </dsp:sp>
    <dsp:sp modelId="{DC2E5F64-738E-462D-B4EB-DBA095CC4199}">
      <dsp:nvSpPr>
        <dsp:cNvPr id="0" name=""/>
        <dsp:cNvSpPr/>
      </dsp:nvSpPr>
      <dsp:spPr>
        <a:xfrm rot="5400000">
          <a:off x="6828346" y="378549"/>
          <a:ext cx="644522" cy="6729984"/>
        </a:xfrm>
        <a:prstGeom prst="round2Same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cs-CZ" sz="1600" kern="1200" dirty="0">
              <a:latin typeface="Gill Sans MT" panose="020B0502020104020203" pitchFamily="34" charset="-18"/>
            </a:rPr>
            <a:t>Probíhají postupy nezávislé na existenci řízení</a:t>
          </a:r>
        </a:p>
      </dsp:txBody>
      <dsp:txXfrm rot="-5400000">
        <a:off x="3785616" y="3452743"/>
        <a:ext cx="6698521" cy="581596"/>
      </dsp:txXfrm>
    </dsp:sp>
    <dsp:sp modelId="{81847872-D18E-4E72-9219-7AC1C07DE336}">
      <dsp:nvSpPr>
        <dsp:cNvPr id="0" name=""/>
        <dsp:cNvSpPr/>
      </dsp:nvSpPr>
      <dsp:spPr>
        <a:xfrm>
          <a:off x="0" y="3313333"/>
          <a:ext cx="3785616" cy="860415"/>
        </a:xfrm>
        <a:prstGeom prst="round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cs-CZ" sz="1600" b="1" kern="1200" dirty="0">
              <a:latin typeface="Gill Sans MT" panose="020B0502020104020203" pitchFamily="34" charset="-18"/>
            </a:rPr>
            <a:t>Fáze po řízení</a:t>
          </a:r>
        </a:p>
      </dsp:txBody>
      <dsp:txXfrm>
        <a:off x="42002" y="3355335"/>
        <a:ext cx="3701612" cy="7764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993C6-1DCB-48BE-9D76-82D91ABBBF56}">
      <dsp:nvSpPr>
        <dsp:cNvPr id="0" name=""/>
        <dsp:cNvSpPr/>
      </dsp:nvSpPr>
      <dsp:spPr>
        <a:xfrm>
          <a:off x="51" y="26989"/>
          <a:ext cx="4913783" cy="604800"/>
        </a:xfrm>
        <a:prstGeom prst="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Gill Sans MT" panose="020B0502020104020203" pitchFamily="34" charset="-18"/>
            </a:rPr>
            <a:t>Formalizované postupy</a:t>
          </a:r>
        </a:p>
      </dsp:txBody>
      <dsp:txXfrm>
        <a:off x="51" y="26989"/>
        <a:ext cx="4913783" cy="604800"/>
      </dsp:txXfrm>
    </dsp:sp>
    <dsp:sp modelId="{4A7A128D-E97F-42A3-B59E-8D6174ED807F}">
      <dsp:nvSpPr>
        <dsp:cNvPr id="0" name=""/>
        <dsp:cNvSpPr/>
      </dsp:nvSpPr>
      <dsp:spPr>
        <a:xfrm>
          <a:off x="51" y="631790"/>
          <a:ext cx="4913783" cy="3516345"/>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daňová kontrola</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postup k odstranění pochybností</a:t>
          </a:r>
        </a:p>
      </dsp:txBody>
      <dsp:txXfrm>
        <a:off x="51" y="631790"/>
        <a:ext cx="4913783" cy="3516345"/>
      </dsp:txXfrm>
    </dsp:sp>
    <dsp:sp modelId="{29FB556B-A09B-400D-84D6-AEDCCFF49AD8}">
      <dsp:nvSpPr>
        <dsp:cNvPr id="0" name=""/>
        <dsp:cNvSpPr/>
      </dsp:nvSpPr>
      <dsp:spPr>
        <a:xfrm>
          <a:off x="5601764" y="26989"/>
          <a:ext cx="4913783" cy="604800"/>
        </a:xfrm>
        <a:prstGeom prst="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Gill Sans MT" panose="020B0502020104020203" pitchFamily="34" charset="-18"/>
            </a:rPr>
            <a:t>Neformalizované postupy</a:t>
          </a:r>
        </a:p>
      </dsp:txBody>
      <dsp:txXfrm>
        <a:off x="5601764" y="26989"/>
        <a:ext cx="4913783" cy="604800"/>
      </dsp:txXfrm>
    </dsp:sp>
    <dsp:sp modelId="{6301595B-E45D-47D6-9D27-77ED4EEB4AFF}">
      <dsp:nvSpPr>
        <dsp:cNvPr id="0" name=""/>
        <dsp:cNvSpPr/>
      </dsp:nvSpPr>
      <dsp:spPr>
        <a:xfrm>
          <a:off x="5601764" y="631790"/>
          <a:ext cx="4913783" cy="3516345"/>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vyhledávací činnost</a:t>
          </a:r>
        </a:p>
        <a:p>
          <a:pPr marL="457200" lvl="2" indent="-228600" algn="l" defTabSz="933450">
            <a:lnSpc>
              <a:spcPct val="90000"/>
            </a:lnSpc>
            <a:spcBef>
              <a:spcPct val="0"/>
            </a:spcBef>
            <a:spcAft>
              <a:spcPct val="15000"/>
            </a:spcAft>
            <a:buChar char="•"/>
          </a:pPr>
          <a:r>
            <a:rPr lang="cs-CZ" sz="2100" kern="1200" dirty="0">
              <a:latin typeface="Gill Sans MT" panose="020B0502020104020203" pitchFamily="34" charset="-18"/>
            </a:rPr>
            <a:t>místní šetření</a:t>
          </a:r>
        </a:p>
        <a:p>
          <a:pPr marL="457200" lvl="2" indent="-228600" algn="l" defTabSz="933450">
            <a:lnSpc>
              <a:spcPct val="90000"/>
            </a:lnSpc>
            <a:spcBef>
              <a:spcPct val="0"/>
            </a:spcBef>
            <a:spcAft>
              <a:spcPct val="15000"/>
            </a:spcAft>
            <a:buChar char="•"/>
          </a:pPr>
          <a:r>
            <a:rPr lang="cs-CZ" sz="2100" kern="1200" dirty="0">
              <a:latin typeface="Gill Sans MT" panose="020B0502020104020203" pitchFamily="34" charset="-18"/>
            </a:rPr>
            <a:t>vysvětlení	</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dokazování</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dožádání</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doručování</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vedení spisu</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evidence daní</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vybírání daní</a:t>
          </a:r>
        </a:p>
        <a:p>
          <a:pPr marL="228600" lvl="1" indent="-228600" algn="l" defTabSz="933450">
            <a:lnSpc>
              <a:spcPct val="90000"/>
            </a:lnSpc>
            <a:spcBef>
              <a:spcPct val="0"/>
            </a:spcBef>
            <a:spcAft>
              <a:spcPct val="15000"/>
            </a:spcAft>
            <a:buChar char="•"/>
          </a:pPr>
          <a:r>
            <a:rPr lang="cs-CZ" sz="2100" kern="1200" dirty="0">
              <a:latin typeface="Gill Sans MT" panose="020B0502020104020203" pitchFamily="34" charset="-18"/>
            </a:rPr>
            <a:t>protokolace</a:t>
          </a:r>
        </a:p>
      </dsp:txBody>
      <dsp:txXfrm>
        <a:off x="5601764" y="631790"/>
        <a:ext cx="4913783" cy="35163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BE15C-280C-4AD8-8449-BF869E76F040}">
      <dsp:nvSpPr>
        <dsp:cNvPr id="0" name=""/>
        <dsp:cNvSpPr/>
      </dsp:nvSpPr>
      <dsp:spPr>
        <a:xfrm>
          <a:off x="0" y="324798"/>
          <a:ext cx="5343767" cy="504000"/>
        </a:xfrm>
        <a:prstGeom prst="rect">
          <a:avLst/>
        </a:prstGeom>
        <a:solidFill>
          <a:schemeClr val="lt1">
            <a:alpha val="90000"/>
            <a:hueOff val="0"/>
            <a:satOff val="0"/>
            <a:lumOff val="0"/>
            <a:alphaOff val="0"/>
          </a:schemeClr>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64EEF936-C3D9-45B3-9706-B576381D4D4D}">
      <dsp:nvSpPr>
        <dsp:cNvPr id="0" name=""/>
        <dsp:cNvSpPr/>
      </dsp:nvSpPr>
      <dsp:spPr>
        <a:xfrm>
          <a:off x="267188" y="29598"/>
          <a:ext cx="3740637" cy="590400"/>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41387" tIns="0" rIns="141387" bIns="0" numCol="1" spcCol="1270" anchor="ctr" anchorCtr="0">
          <a:noAutofit/>
        </a:bodyPr>
        <a:lstStyle/>
        <a:p>
          <a:pPr marL="0" lvl="0" indent="0" algn="l" defTabSz="977900">
            <a:lnSpc>
              <a:spcPct val="90000"/>
            </a:lnSpc>
            <a:spcBef>
              <a:spcPct val="0"/>
            </a:spcBef>
            <a:spcAft>
              <a:spcPct val="35000"/>
            </a:spcAft>
            <a:buNone/>
          </a:pPr>
          <a:r>
            <a:rPr lang="cs-CZ" sz="2200" kern="1200" dirty="0">
              <a:latin typeface="Gill Sans MT" panose="020B0502020104020203" pitchFamily="34" charset="-18"/>
            </a:rPr>
            <a:t>Registrační řízení</a:t>
          </a:r>
        </a:p>
      </dsp:txBody>
      <dsp:txXfrm>
        <a:off x="296009" y="58419"/>
        <a:ext cx="3682995" cy="532758"/>
      </dsp:txXfrm>
    </dsp:sp>
    <dsp:sp modelId="{6F9F5B67-BE5F-4B26-BAB7-076A278B0AED}">
      <dsp:nvSpPr>
        <dsp:cNvPr id="0" name=""/>
        <dsp:cNvSpPr/>
      </dsp:nvSpPr>
      <dsp:spPr>
        <a:xfrm>
          <a:off x="0" y="1231998"/>
          <a:ext cx="5343767" cy="504000"/>
        </a:xfrm>
        <a:prstGeom prst="rect">
          <a:avLst/>
        </a:prstGeom>
        <a:solidFill>
          <a:schemeClr val="lt1">
            <a:alpha val="90000"/>
            <a:hueOff val="0"/>
            <a:satOff val="0"/>
            <a:lumOff val="0"/>
            <a:alphaOff val="0"/>
          </a:schemeClr>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E1DB9219-6C87-40DD-A7D6-E4666FFB4738}">
      <dsp:nvSpPr>
        <dsp:cNvPr id="0" name=""/>
        <dsp:cNvSpPr/>
      </dsp:nvSpPr>
      <dsp:spPr>
        <a:xfrm>
          <a:off x="267188" y="936798"/>
          <a:ext cx="3740637" cy="590400"/>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41387" tIns="0" rIns="141387" bIns="0" numCol="1" spcCol="1270" anchor="ctr" anchorCtr="0">
          <a:noAutofit/>
        </a:bodyPr>
        <a:lstStyle/>
        <a:p>
          <a:pPr marL="0" lvl="0" indent="0" algn="l" defTabSz="977900">
            <a:lnSpc>
              <a:spcPct val="90000"/>
            </a:lnSpc>
            <a:spcBef>
              <a:spcPct val="0"/>
            </a:spcBef>
            <a:spcAft>
              <a:spcPct val="35000"/>
            </a:spcAft>
            <a:buNone/>
          </a:pPr>
          <a:r>
            <a:rPr lang="cs-CZ" sz="2200" kern="1200" dirty="0">
              <a:latin typeface="Gill Sans MT" panose="020B0502020104020203" pitchFamily="34" charset="-18"/>
            </a:rPr>
            <a:t>Řízení o závazném posouzení</a:t>
          </a:r>
        </a:p>
      </dsp:txBody>
      <dsp:txXfrm>
        <a:off x="296009" y="965619"/>
        <a:ext cx="3682995" cy="532758"/>
      </dsp:txXfrm>
    </dsp:sp>
    <dsp:sp modelId="{76F24DF1-682D-45A6-96FA-2C7C60C9A27C}">
      <dsp:nvSpPr>
        <dsp:cNvPr id="0" name=""/>
        <dsp:cNvSpPr/>
      </dsp:nvSpPr>
      <dsp:spPr>
        <a:xfrm>
          <a:off x="0" y="2139199"/>
          <a:ext cx="5343767" cy="2079000"/>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4736" tIns="416560" rIns="414736" bIns="142240" numCol="1" spcCol="1270" anchor="t" anchorCtr="0">
          <a:noAutofit/>
        </a:bodyPr>
        <a:lstStyle/>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vyměřovací řízení</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doměřovací řízení</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posečkání daně</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zajištění daně</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exekuční řízení</a:t>
          </a:r>
        </a:p>
      </dsp:txBody>
      <dsp:txXfrm>
        <a:off x="0" y="2139199"/>
        <a:ext cx="5343767" cy="2079000"/>
      </dsp:txXfrm>
    </dsp:sp>
    <dsp:sp modelId="{5EB1ADED-46E8-4189-8D94-5975F23EB848}">
      <dsp:nvSpPr>
        <dsp:cNvPr id="0" name=""/>
        <dsp:cNvSpPr/>
      </dsp:nvSpPr>
      <dsp:spPr>
        <a:xfrm>
          <a:off x="267188" y="1843999"/>
          <a:ext cx="3740637" cy="590400"/>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41387" tIns="0" rIns="141387" bIns="0" numCol="1" spcCol="1270" anchor="ctr" anchorCtr="0">
          <a:noAutofit/>
        </a:bodyPr>
        <a:lstStyle/>
        <a:p>
          <a:pPr marL="0" lvl="0" indent="0" algn="l" defTabSz="977900">
            <a:lnSpc>
              <a:spcPct val="90000"/>
            </a:lnSpc>
            <a:spcBef>
              <a:spcPct val="0"/>
            </a:spcBef>
            <a:spcAft>
              <a:spcPct val="35000"/>
            </a:spcAft>
            <a:buNone/>
          </a:pPr>
          <a:r>
            <a:rPr lang="cs-CZ" sz="2200" kern="1200" dirty="0">
              <a:latin typeface="Gill Sans MT" panose="020B0502020104020203" pitchFamily="34" charset="-18"/>
            </a:rPr>
            <a:t>Daňové řízení</a:t>
          </a:r>
        </a:p>
      </dsp:txBody>
      <dsp:txXfrm>
        <a:off x="296009" y="1872820"/>
        <a:ext cx="3682995" cy="532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D9A19-4601-4909-9C83-D31BCDA212E9}">
      <dsp:nvSpPr>
        <dsp:cNvPr id="0" name=""/>
        <dsp:cNvSpPr/>
      </dsp:nvSpPr>
      <dsp:spPr>
        <a:xfrm>
          <a:off x="0" y="437381"/>
          <a:ext cx="5041775" cy="3701250"/>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91298" tIns="520700" rIns="391298" bIns="142240" numCol="1" spcCol="1270" anchor="t" anchorCtr="0">
          <a:noAutofit/>
        </a:bodyPr>
        <a:lstStyle/>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vyloučení úřední osoby</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delegaci</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ustanovení zástupce</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navracení lhůty </a:t>
          </a:r>
          <a:br>
            <a:rPr lang="cs-CZ" sz="2000" kern="1200" dirty="0">
              <a:latin typeface="Gill Sans MT" panose="020B0502020104020203" pitchFamily="34" charset="-18"/>
            </a:rPr>
          </a:br>
          <a:r>
            <a:rPr lang="cs-CZ" sz="2000" kern="1200" dirty="0">
              <a:latin typeface="Gill Sans MT" panose="020B0502020104020203" pitchFamily="34" charset="-18"/>
            </a:rPr>
            <a:t>v předešlý stav</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prodloužení lhůty</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řízení o vyloučení neúčinnosti doručení</a:t>
          </a:r>
        </a:p>
        <a:p>
          <a:pPr marL="228600" lvl="1" indent="-228600" algn="l" defTabSz="889000">
            <a:lnSpc>
              <a:spcPct val="90000"/>
            </a:lnSpc>
            <a:spcBef>
              <a:spcPct val="0"/>
            </a:spcBef>
            <a:spcAft>
              <a:spcPct val="15000"/>
            </a:spcAft>
            <a:buChar char="•"/>
          </a:pPr>
          <a:r>
            <a:rPr lang="cs-CZ" sz="2000" kern="1200" dirty="0">
              <a:latin typeface="Gill Sans MT" panose="020B0502020104020203" pitchFamily="34" charset="-18"/>
            </a:rPr>
            <a:t>další</a:t>
          </a:r>
          <a:endParaRPr lang="cs-CZ" sz="2200" kern="1200" dirty="0">
            <a:latin typeface="Gill Sans MT" panose="020B0502020104020203" pitchFamily="34" charset="-18"/>
          </a:endParaRPr>
        </a:p>
        <a:p>
          <a:pPr marL="228600" lvl="1" indent="-228600" algn="l" defTabSz="977900">
            <a:lnSpc>
              <a:spcPct val="90000"/>
            </a:lnSpc>
            <a:spcBef>
              <a:spcPct val="0"/>
            </a:spcBef>
            <a:spcAft>
              <a:spcPct val="15000"/>
            </a:spcAft>
            <a:buChar char="•"/>
          </a:pPr>
          <a:endParaRPr lang="cs-CZ" sz="2200" kern="1200" dirty="0"/>
        </a:p>
      </dsp:txBody>
      <dsp:txXfrm>
        <a:off x="0" y="437381"/>
        <a:ext cx="5041775" cy="3701250"/>
      </dsp:txXfrm>
    </dsp:sp>
    <dsp:sp modelId="{EE131309-4A65-457D-A293-729541A3D8C9}">
      <dsp:nvSpPr>
        <dsp:cNvPr id="0" name=""/>
        <dsp:cNvSpPr/>
      </dsp:nvSpPr>
      <dsp:spPr>
        <a:xfrm>
          <a:off x="252088" y="36485"/>
          <a:ext cx="3660072" cy="769896"/>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33397" tIns="0" rIns="133397" bIns="0" numCol="1" spcCol="1270" anchor="ctr" anchorCtr="0">
          <a:noAutofit/>
        </a:bodyPr>
        <a:lstStyle/>
        <a:p>
          <a:pPr marL="0" lvl="0" indent="0" algn="l" defTabSz="977900">
            <a:lnSpc>
              <a:spcPct val="90000"/>
            </a:lnSpc>
            <a:spcBef>
              <a:spcPct val="0"/>
            </a:spcBef>
            <a:spcAft>
              <a:spcPct val="35000"/>
            </a:spcAft>
            <a:buNone/>
          </a:pPr>
          <a:r>
            <a:rPr lang="cs-CZ" sz="2200" kern="1200" dirty="0">
              <a:latin typeface="Gill Sans MT" panose="020B0502020104020203" pitchFamily="34" charset="-18"/>
            </a:rPr>
            <a:t>Další</a:t>
          </a:r>
        </a:p>
      </dsp:txBody>
      <dsp:txXfrm>
        <a:off x="289671" y="74068"/>
        <a:ext cx="3584906" cy="6947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21.10.2023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21</a:t>
            </a:fld>
            <a:endParaRPr lang="cs-CZ"/>
          </a:p>
        </p:txBody>
      </p:sp>
    </p:spTree>
    <p:extLst>
      <p:ext uri="{BB962C8B-B14F-4D97-AF65-F5344CB8AC3E}">
        <p14:creationId xmlns:p14="http://schemas.microsoft.com/office/powerpoint/2010/main" val="2618996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58</a:t>
            </a:fld>
            <a:endParaRPr lang="cs-CZ"/>
          </a:p>
        </p:txBody>
      </p:sp>
    </p:spTree>
    <p:extLst>
      <p:ext uri="{BB962C8B-B14F-4D97-AF65-F5344CB8AC3E}">
        <p14:creationId xmlns:p14="http://schemas.microsoft.com/office/powerpoint/2010/main" val="1124025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cs-CZ" dirty="0"/>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dirty="0"/>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endParaRPr lang="cs-CZ" dirty="0"/>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dirty="0"/>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dirty="0"/>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Správa daní</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dirty="0"/>
          </a:p>
          <a:p>
            <a:r>
              <a:rPr lang="cs-CZ" dirty="0"/>
              <a:t>Radim Boháč</a:t>
            </a:r>
          </a:p>
          <a:p>
            <a:r>
              <a:rPr lang="cs-CZ" dirty="0"/>
              <a:t>25. října 2023 a 1. listopadu 2023</a:t>
            </a:r>
          </a:p>
          <a:p>
            <a:endParaRPr lang="cs-CZ"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ze dne 15. října 2015</a:t>
            </a:r>
          </a:p>
          <a:p>
            <a:endParaRPr lang="cs-CZ" dirty="0"/>
          </a:p>
          <a:p>
            <a:r>
              <a:rPr lang="cs-CZ" dirty="0"/>
              <a:t>„CTP </a:t>
            </a:r>
            <a:r>
              <a:rPr lang="cs-CZ" dirty="0" err="1"/>
              <a:t>Property</a:t>
            </a:r>
            <a:r>
              <a:rPr lang="cs-CZ" dirty="0"/>
              <a:t>“</a:t>
            </a:r>
          </a:p>
          <a:p>
            <a:endParaRPr lang="cs-CZ" dirty="0"/>
          </a:p>
          <a:p>
            <a:r>
              <a:rPr lang="cs-CZ" dirty="0"/>
              <a:t>kasační stížnost věci žalobkyně: </a:t>
            </a:r>
            <a:r>
              <a:rPr lang="cs-CZ" b="1" dirty="0"/>
              <a:t>CTP </a:t>
            </a:r>
            <a:r>
              <a:rPr lang="cs-CZ" b="1" dirty="0" err="1"/>
              <a:t>Property</a:t>
            </a:r>
            <a:r>
              <a:rPr lang="cs-CZ" b="1" dirty="0"/>
              <a:t> VI, a.s.</a:t>
            </a:r>
            <a:r>
              <a:rPr lang="cs-CZ" dirty="0"/>
              <a:t>, se sídlem </a:t>
            </a:r>
            <a:r>
              <a:rPr lang="cs-CZ" dirty="0" err="1"/>
              <a:t>Central</a:t>
            </a:r>
            <a:r>
              <a:rPr lang="cs-CZ" dirty="0"/>
              <a:t> </a:t>
            </a:r>
            <a:r>
              <a:rPr lang="cs-CZ" dirty="0" err="1"/>
              <a:t>Trade</a:t>
            </a:r>
            <a:r>
              <a:rPr lang="cs-CZ" dirty="0"/>
              <a:t> Park D1 1571, Humpolec, </a:t>
            </a:r>
            <a:r>
              <a:rPr lang="cs-CZ" dirty="0" err="1"/>
              <a:t>zast</a:t>
            </a:r>
            <a:r>
              <a:rPr lang="cs-CZ" dirty="0"/>
              <a:t>. Mgr. Martinem </a:t>
            </a:r>
            <a:r>
              <a:rPr lang="cs-CZ" dirty="0" err="1"/>
              <a:t>Hrodkem</a:t>
            </a:r>
            <a:r>
              <a:rPr lang="cs-CZ" dirty="0"/>
              <a:t>, advokátem se sídlem Klimentská 1216/46, Praha 1, proti žalovanému: </a:t>
            </a:r>
            <a:r>
              <a:rPr lang="cs-CZ" b="1" dirty="0"/>
              <a:t>Odvolací finanční ředitelství</a:t>
            </a:r>
            <a:r>
              <a:rPr lang="cs-CZ" dirty="0"/>
              <a:t> se zamítá</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10</a:t>
            </a:fld>
            <a:endParaRPr lang="cs-CZ"/>
          </a:p>
        </p:txBody>
      </p:sp>
      <p:sp>
        <p:nvSpPr>
          <p:cNvPr id="5" name="Nadpis 1">
            <a:extLst>
              <a:ext uri="{FF2B5EF4-FFF2-40B4-BE49-F238E27FC236}">
                <a16:creationId xmlns:a16="http://schemas.microsoft.com/office/drawing/2014/main" id="{30369C4D-5B0B-4205-8DA4-68CFB4FD9CDD}"/>
              </a:ext>
            </a:extLst>
          </p:cNvPr>
          <p:cNvSpPr>
            <a:spLocks noGrp="1"/>
          </p:cNvSpPr>
          <p:nvPr>
            <p:ph type="title"/>
          </p:nvPr>
        </p:nvSpPr>
        <p:spPr>
          <a:xfrm>
            <a:off x="838200" y="15879"/>
            <a:ext cx="11013374" cy="1325563"/>
          </a:xfrm>
        </p:spPr>
        <p:txBody>
          <a:bodyPr/>
          <a:lstStyle/>
          <a:p>
            <a:r>
              <a:rPr lang="cs-CZ" dirty="0"/>
              <a:t>Rozsudek NSS č. j. 9 </a:t>
            </a:r>
            <a:r>
              <a:rPr lang="cs-CZ" dirty="0" err="1"/>
              <a:t>Afs</a:t>
            </a:r>
            <a:r>
              <a:rPr lang="cs-CZ" dirty="0"/>
              <a:t> 57/2015 - 120</a:t>
            </a:r>
          </a:p>
        </p:txBody>
      </p:sp>
    </p:spTree>
    <p:extLst>
      <p:ext uri="{BB962C8B-B14F-4D97-AF65-F5344CB8AC3E}">
        <p14:creationId xmlns:p14="http://schemas.microsoft.com/office/powerpoint/2010/main" val="226713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pPr marL="0" lvl="1" indent="0" algn="just">
              <a:lnSpc>
                <a:spcPct val="120000"/>
              </a:lnSpc>
              <a:buNone/>
            </a:pPr>
            <a:r>
              <a:rPr lang="cs-CZ" dirty="0"/>
              <a:t>Jakkoliv není zákaz zneužití práva výslovně v tuzemských právních předpisech zakotven, jde o právní princip, který plní funkci „záchranné brzdy“ pro případ, že konkrétní pravidla by při svém „doslovném“ uplatnění vedla </a:t>
            </a:r>
            <a:r>
              <a:rPr lang="cs-CZ" b="1" dirty="0"/>
              <a:t>k rozporu s materiální spravedlností</a:t>
            </a:r>
            <a:r>
              <a:rPr lang="cs-CZ" dirty="0"/>
              <a:t>, neboť jsou využívána v rozporu s podstatou daného práva (jeho smyslem a účelem).</a:t>
            </a:r>
          </a:p>
          <a:p>
            <a:pPr marL="0" lvl="1" indent="0" algn="just">
              <a:lnSpc>
                <a:spcPct val="120000"/>
              </a:lnSpc>
              <a:buNone/>
            </a:pPr>
            <a:r>
              <a:rPr lang="cs-CZ" dirty="0"/>
              <a:t>Soud nezpochybňuje model financování mezi spojenými osobami, kdy mateřská společnost financuje aktivity dceřiné společnosti formou úvěru. Nezpochybňuje ani možnost nákupu majoritních podílů v určité společnosti s následnou fúzí sloučením. Za zcela klíčové však považuje, </a:t>
            </a:r>
            <a:r>
              <a:rPr lang="cs-CZ" b="1" dirty="0"/>
              <a:t>aby takové jednání mělo i jasný (jiný než daňový) ekonomický racionálně odůvodněný smysl</a:t>
            </a:r>
            <a:r>
              <a:rPr lang="cs-CZ" dirty="0"/>
              <a:t>. Naplnění tohoto kritéria se stěžovatelce prokázat nepodařilo.</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11</a:t>
            </a:fld>
            <a:endParaRPr lang="cs-CZ"/>
          </a:p>
        </p:txBody>
      </p:sp>
      <p:sp>
        <p:nvSpPr>
          <p:cNvPr id="5" name="Nadpis 1">
            <a:extLst>
              <a:ext uri="{FF2B5EF4-FFF2-40B4-BE49-F238E27FC236}">
                <a16:creationId xmlns:a16="http://schemas.microsoft.com/office/drawing/2014/main" id="{30369C4D-5B0B-4205-8DA4-68CFB4FD9CDD}"/>
              </a:ext>
            </a:extLst>
          </p:cNvPr>
          <p:cNvSpPr>
            <a:spLocks noGrp="1"/>
          </p:cNvSpPr>
          <p:nvPr>
            <p:ph type="title"/>
          </p:nvPr>
        </p:nvSpPr>
        <p:spPr>
          <a:xfrm>
            <a:off x="838200" y="15879"/>
            <a:ext cx="11013374" cy="1325563"/>
          </a:xfrm>
        </p:spPr>
        <p:txBody>
          <a:bodyPr/>
          <a:lstStyle/>
          <a:p>
            <a:r>
              <a:rPr lang="cs-CZ" dirty="0"/>
              <a:t>Rozsudek NSS č. j. 9 </a:t>
            </a:r>
            <a:r>
              <a:rPr lang="cs-CZ" dirty="0" err="1"/>
              <a:t>Afs</a:t>
            </a:r>
            <a:r>
              <a:rPr lang="cs-CZ" dirty="0"/>
              <a:t> 57/2015 - 120</a:t>
            </a:r>
          </a:p>
        </p:txBody>
      </p:sp>
    </p:spTree>
    <p:extLst>
      <p:ext uri="{BB962C8B-B14F-4D97-AF65-F5344CB8AC3E}">
        <p14:creationId xmlns:p14="http://schemas.microsoft.com/office/powerpoint/2010/main" val="3476146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ze dne 12. prosince 2012</a:t>
            </a:r>
          </a:p>
          <a:p>
            <a:endParaRPr lang="cs-CZ" dirty="0"/>
          </a:p>
          <a:p>
            <a:r>
              <a:rPr lang="cs-CZ" dirty="0"/>
              <a:t>kasační stížnost ve věci žalobce: </a:t>
            </a:r>
            <a:r>
              <a:rPr lang="cs-CZ" b="1" dirty="0"/>
              <a:t>M. O., </a:t>
            </a:r>
            <a:r>
              <a:rPr lang="cs-CZ" dirty="0"/>
              <a:t>zastoupeného JUDr. Pavlem Šedivým, advokátem se sídlem Tábor, Údolní 2997, proti žalovanému: </a:t>
            </a:r>
            <a:r>
              <a:rPr lang="cs-CZ" b="1" dirty="0"/>
              <a:t>Finanční ředitelství v Českých Budějovicích</a:t>
            </a:r>
            <a:r>
              <a:rPr lang="cs-CZ" dirty="0"/>
              <a:t> se zamítá</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12</a:t>
            </a:fld>
            <a:endParaRPr lang="cs-CZ"/>
          </a:p>
        </p:txBody>
      </p:sp>
      <p:sp>
        <p:nvSpPr>
          <p:cNvPr id="5" name="Nadpis 1">
            <a:extLst>
              <a:ext uri="{FF2B5EF4-FFF2-40B4-BE49-F238E27FC236}">
                <a16:creationId xmlns:a16="http://schemas.microsoft.com/office/drawing/2014/main" id="{8AD09CB8-6D69-4245-A58E-79B10A8ED9BD}"/>
              </a:ext>
            </a:extLst>
          </p:cNvPr>
          <p:cNvSpPr>
            <a:spLocks noGrp="1"/>
          </p:cNvSpPr>
          <p:nvPr>
            <p:ph type="title"/>
          </p:nvPr>
        </p:nvSpPr>
        <p:spPr>
          <a:xfrm>
            <a:off x="838200" y="15879"/>
            <a:ext cx="11013374" cy="1325563"/>
          </a:xfrm>
        </p:spPr>
        <p:txBody>
          <a:bodyPr/>
          <a:lstStyle/>
          <a:p>
            <a:r>
              <a:rPr lang="cs-CZ" dirty="0"/>
              <a:t>Rozsudek NSS č. j. 5 </a:t>
            </a:r>
            <a:r>
              <a:rPr lang="cs-CZ" dirty="0" err="1"/>
              <a:t>Afs</a:t>
            </a:r>
            <a:r>
              <a:rPr lang="cs-CZ" dirty="0"/>
              <a:t> 75/2011 – 57</a:t>
            </a:r>
          </a:p>
        </p:txBody>
      </p:sp>
    </p:spTree>
    <p:extLst>
      <p:ext uri="{BB962C8B-B14F-4D97-AF65-F5344CB8AC3E}">
        <p14:creationId xmlns:p14="http://schemas.microsoft.com/office/powerpoint/2010/main" val="3139086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lvl="1" indent="0" algn="just">
              <a:buNone/>
            </a:pPr>
            <a:r>
              <a:rPr lang="cs-CZ" dirty="0"/>
              <a:t>Jestliže vnitrostátní právní úprava neobsahuje výslovné ustanovení zakazující výkon práva zneužívajícím způsobem, musí soud ověřit, zda na projednávanou věc nelze uplatnit také obecné právní zásady, z nichž by mohl zákaz dovolávat se stanovených výhod zneužívajícím způsobem vyplynout.</a:t>
            </a:r>
          </a:p>
          <a:p>
            <a:pPr marL="0" lvl="1" indent="0" algn="just">
              <a:buNone/>
            </a:pPr>
            <a:r>
              <a:rPr lang="cs-CZ" dirty="0"/>
              <a:t>Hlavní účel situace navozené daňovým subjektem je třeba hledat na základě skutečného obsahu jím provedených úkonů, přičemž unijní ani vnitrostátní právo nebrání tomu, aby </a:t>
            </a:r>
            <a:r>
              <a:rPr lang="cs-CZ" b="1" dirty="0"/>
              <a:t>i založení obchodní společnosti bylo v daňovém řízení za určitých okolností shledáno v rozporu se zákazem zneužití práva</a:t>
            </a:r>
            <a:r>
              <a:rPr lang="cs-CZ" dirty="0"/>
              <a:t>. Právní řád nemůže poskytovat ochranu zneužívajícím praktikám, jež nejsou uskutečněny v rámci obvyklých obchodních transakcí, a to ani tehdy, pokud je činnost daňového subjektu v souladu se striktním formalistickým výkladem příslušných předpisů daňového práva (zákon č. 235/2004 Sb., o dani z přidané hodnoty).</a:t>
            </a:r>
          </a:p>
          <a:p>
            <a:pPr marL="0"/>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13</a:t>
            </a:fld>
            <a:endParaRPr lang="cs-CZ"/>
          </a:p>
        </p:txBody>
      </p:sp>
      <p:sp>
        <p:nvSpPr>
          <p:cNvPr id="5" name="Nadpis 1">
            <a:extLst>
              <a:ext uri="{FF2B5EF4-FFF2-40B4-BE49-F238E27FC236}">
                <a16:creationId xmlns:a16="http://schemas.microsoft.com/office/drawing/2014/main" id="{8AD09CB8-6D69-4245-A58E-79B10A8ED9BD}"/>
              </a:ext>
            </a:extLst>
          </p:cNvPr>
          <p:cNvSpPr>
            <a:spLocks noGrp="1"/>
          </p:cNvSpPr>
          <p:nvPr>
            <p:ph type="title"/>
          </p:nvPr>
        </p:nvSpPr>
        <p:spPr>
          <a:xfrm>
            <a:off x="838200" y="15879"/>
            <a:ext cx="11013374" cy="1325563"/>
          </a:xfrm>
        </p:spPr>
        <p:txBody>
          <a:bodyPr/>
          <a:lstStyle/>
          <a:p>
            <a:r>
              <a:rPr lang="cs-CZ" dirty="0"/>
              <a:t>Rozsudek NSS č. j. 5 </a:t>
            </a:r>
            <a:r>
              <a:rPr lang="cs-CZ" dirty="0" err="1"/>
              <a:t>Afs</a:t>
            </a:r>
            <a:r>
              <a:rPr lang="cs-CZ" dirty="0"/>
              <a:t> 75/2011 – 57</a:t>
            </a:r>
          </a:p>
        </p:txBody>
      </p:sp>
    </p:spTree>
    <p:extLst>
      <p:ext uri="{BB962C8B-B14F-4D97-AF65-F5344CB8AC3E}">
        <p14:creationId xmlns:p14="http://schemas.microsoft.com/office/powerpoint/2010/main" val="1846428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C-255/02 Halifax</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pPr>
              <a:lnSpc>
                <a:spcPct val="110000"/>
              </a:lnSpc>
            </a:pPr>
            <a:r>
              <a:rPr lang="cs-CZ" dirty="0"/>
              <a:t>ze dne 21. února 2006</a:t>
            </a:r>
          </a:p>
          <a:p>
            <a:pPr>
              <a:lnSpc>
                <a:spcPct val="110000"/>
              </a:lnSpc>
            </a:pPr>
            <a:endParaRPr lang="cs-CZ" dirty="0"/>
          </a:p>
          <a:p>
            <a:pPr>
              <a:lnSpc>
                <a:spcPct val="110000"/>
              </a:lnSpc>
            </a:pPr>
            <a:r>
              <a:rPr lang="cs-CZ" dirty="0"/>
              <a:t>žádost o rozhodnutí o předběžné otázce na základě článku 234 ES, podaná rozhodnutím VAT and </a:t>
            </a:r>
            <a:r>
              <a:rPr lang="cs-CZ" dirty="0" err="1"/>
              <a:t>Duties</a:t>
            </a:r>
            <a:r>
              <a:rPr lang="cs-CZ" dirty="0"/>
              <a:t> </a:t>
            </a:r>
            <a:r>
              <a:rPr lang="cs-CZ" dirty="0" err="1"/>
              <a:t>Tribunal</a:t>
            </a:r>
            <a:r>
              <a:rPr lang="cs-CZ" dirty="0"/>
              <a:t>, London (Spojené království), ze dne 27. června 2002, došlým Soudnímu dvoru dne 11. července 2002, v řízení </a:t>
            </a:r>
            <a:r>
              <a:rPr lang="cs-CZ" b="1" dirty="0"/>
              <a:t>Halifax </a:t>
            </a:r>
            <a:r>
              <a:rPr lang="cs-CZ" b="1" dirty="0" err="1"/>
              <a:t>plc</a:t>
            </a:r>
            <a:r>
              <a:rPr lang="cs-CZ" b="1" dirty="0"/>
              <a:t>, Leeds Permanent </a:t>
            </a:r>
            <a:r>
              <a:rPr lang="cs-CZ" b="1" dirty="0" err="1"/>
              <a:t>Development</a:t>
            </a:r>
            <a:r>
              <a:rPr lang="cs-CZ" b="1" dirty="0"/>
              <a:t> </a:t>
            </a:r>
            <a:r>
              <a:rPr lang="cs-CZ" b="1" dirty="0" err="1"/>
              <a:t>Services</a:t>
            </a:r>
            <a:r>
              <a:rPr lang="cs-CZ" b="1" dirty="0"/>
              <a:t> Ltd, </a:t>
            </a:r>
            <a:r>
              <a:rPr lang="cs-CZ" b="1" dirty="0" err="1"/>
              <a:t>County</a:t>
            </a:r>
            <a:r>
              <a:rPr lang="cs-CZ" b="1" dirty="0"/>
              <a:t> </a:t>
            </a:r>
            <a:r>
              <a:rPr lang="cs-CZ" b="1" dirty="0" err="1"/>
              <a:t>Wide</a:t>
            </a:r>
            <a:r>
              <a:rPr lang="cs-CZ" b="1" dirty="0"/>
              <a:t> </a:t>
            </a:r>
            <a:r>
              <a:rPr lang="cs-CZ" b="1" dirty="0" err="1"/>
              <a:t>Property</a:t>
            </a:r>
            <a:r>
              <a:rPr lang="cs-CZ" b="1" dirty="0"/>
              <a:t> </a:t>
            </a:r>
            <a:r>
              <a:rPr lang="cs-CZ" b="1" dirty="0" err="1"/>
              <a:t>Investments</a:t>
            </a:r>
            <a:r>
              <a:rPr lang="cs-CZ" b="1" dirty="0"/>
              <a:t> Ltd </a:t>
            </a:r>
            <a:r>
              <a:rPr lang="cs-CZ" dirty="0"/>
              <a:t>proti </a:t>
            </a:r>
            <a:r>
              <a:rPr lang="cs-CZ" b="1" dirty="0" err="1"/>
              <a:t>Commissioners</a:t>
            </a:r>
            <a:r>
              <a:rPr lang="cs-CZ" b="1" dirty="0"/>
              <a:t> </a:t>
            </a:r>
            <a:r>
              <a:rPr lang="cs-CZ" b="1" dirty="0" err="1"/>
              <a:t>of</a:t>
            </a:r>
            <a:r>
              <a:rPr lang="cs-CZ" b="1" dirty="0"/>
              <a:t> </a:t>
            </a:r>
            <a:r>
              <a:rPr lang="cs-CZ" b="1" dirty="0" err="1"/>
              <a:t>Customs</a:t>
            </a:r>
            <a:r>
              <a:rPr lang="cs-CZ" b="1" dirty="0"/>
              <a:t> &amp; Excise</a:t>
            </a:r>
            <a:endParaRPr lang="cs-CZ" dirty="0"/>
          </a:p>
          <a:p>
            <a:pPr>
              <a:lnSpc>
                <a:spcPct val="110000"/>
              </a:lnSpc>
            </a:pPr>
            <a:endParaRPr lang="cs-CZ" dirty="0"/>
          </a:p>
          <a:p>
            <a:pPr>
              <a:lnSpc>
                <a:spcPct val="110000"/>
              </a:lnSpc>
            </a:pPr>
            <a:r>
              <a:rPr lang="cs-CZ" dirty="0"/>
              <a:t>oblast DPH, dvousložkový test zneužití práva</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3558404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C-255/02 Halifax</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0" indent="0" algn="just">
              <a:buNone/>
            </a:pPr>
            <a:r>
              <a:rPr lang="cs-CZ" dirty="0"/>
              <a:t>Šestá směrnice musí být vykládána v tom smyslu, že brání nároku osoby povinné k dani na odpočet daně z přidané hodnoty odvedené na vstupu, pokud plnění zakládající tento nárok představují zneužití.</a:t>
            </a:r>
          </a:p>
          <a:p>
            <a:pPr marL="0" indent="0" algn="just">
              <a:buNone/>
            </a:pPr>
            <a:r>
              <a:rPr lang="cs-CZ" dirty="0"/>
              <a:t>Pro zjištění existence zneužití je jednak nezbytné, aby výsledkem dotčených plnění přes formální použití podmínek stanovených relevantními ustanoveními šesté směrnice a vnitrostátních předpisů provádějících tuto směrnici bylo </a:t>
            </a:r>
            <a:r>
              <a:rPr lang="cs-CZ" b="1" dirty="0"/>
              <a:t>získání daňového zvýhodnění</a:t>
            </a:r>
            <a:r>
              <a:rPr lang="cs-CZ" dirty="0"/>
              <a:t>, jehož poskytnutí by bylo v </a:t>
            </a:r>
            <a:r>
              <a:rPr lang="cs-CZ" b="1" dirty="0"/>
              <a:t>rozporu s cílem sledovaným těmito ustanoveními</a:t>
            </a:r>
            <a:r>
              <a:rPr lang="cs-CZ" dirty="0"/>
              <a:t>. Krom toho musí ze všech objektivních okolností vyplývat, že </a:t>
            </a:r>
            <a:r>
              <a:rPr lang="cs-CZ" b="1" dirty="0"/>
              <a:t>hlavním účelem dotčených plnění je získání daňového zvýhodnění</a:t>
            </a:r>
            <a:r>
              <a:rPr lang="cs-CZ" dirty="0"/>
              <a:t>.</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4200536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Rozsudek SD EU C-196/04 Cadbury </a:t>
            </a:r>
            <a:r>
              <a:rPr lang="cs-CZ" dirty="0" err="1"/>
              <a:t>Schweppes</a:t>
            </a:r>
            <a:endParaRPr lang="cs-CZ" dirty="0"/>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50466"/>
          </a:xfrm>
        </p:spPr>
        <p:txBody>
          <a:bodyPr>
            <a:normAutofit fontScale="92500" lnSpcReduction="10000"/>
          </a:bodyPr>
          <a:lstStyle/>
          <a:p>
            <a:pPr>
              <a:lnSpc>
                <a:spcPct val="110000"/>
              </a:lnSpc>
            </a:pPr>
            <a:r>
              <a:rPr lang="cs-CZ" dirty="0"/>
              <a:t>ze dne 12. září 2006</a:t>
            </a:r>
          </a:p>
          <a:p>
            <a:pPr>
              <a:lnSpc>
                <a:spcPct val="110000"/>
              </a:lnSpc>
            </a:pPr>
            <a:endParaRPr lang="cs-CZ" b="1" dirty="0"/>
          </a:p>
          <a:p>
            <a:pPr>
              <a:lnSpc>
                <a:spcPct val="110000"/>
              </a:lnSpc>
            </a:pPr>
            <a:r>
              <a:rPr lang="cs-CZ" dirty="0"/>
              <a:t>žádost o rozhodnutí o předběžné otázce na základě článku 234 ES, podaná rozhodnutím </a:t>
            </a:r>
            <a:r>
              <a:rPr lang="cs-CZ" dirty="0" err="1"/>
              <a:t>Special</a:t>
            </a:r>
            <a:r>
              <a:rPr lang="cs-CZ" dirty="0"/>
              <a:t> </a:t>
            </a:r>
            <a:r>
              <a:rPr lang="cs-CZ" dirty="0" err="1"/>
              <a:t>Commissioners</a:t>
            </a:r>
            <a:r>
              <a:rPr lang="cs-CZ" dirty="0"/>
              <a:t> </a:t>
            </a:r>
            <a:r>
              <a:rPr lang="cs-CZ" dirty="0" err="1"/>
              <a:t>of</a:t>
            </a:r>
            <a:r>
              <a:rPr lang="cs-CZ" dirty="0"/>
              <a:t> </a:t>
            </a:r>
            <a:r>
              <a:rPr lang="cs-CZ" dirty="0" err="1"/>
              <a:t>Income</a:t>
            </a:r>
            <a:r>
              <a:rPr lang="cs-CZ" dirty="0"/>
              <a:t> Tax, Londýn (Spojené království) ze dne 29. dubna 2004, došlým Soudnímu dvoru dne 3. května 2004, v řízení </a:t>
            </a:r>
            <a:r>
              <a:rPr lang="cs-CZ" b="1" dirty="0"/>
              <a:t>Cadbury </a:t>
            </a:r>
            <a:r>
              <a:rPr lang="cs-CZ" b="1" dirty="0" err="1"/>
              <a:t>Schweppes</a:t>
            </a:r>
            <a:r>
              <a:rPr lang="cs-CZ" b="1" dirty="0"/>
              <a:t> </a:t>
            </a:r>
            <a:r>
              <a:rPr lang="cs-CZ" b="1" dirty="0" err="1"/>
              <a:t>plc</a:t>
            </a:r>
            <a:r>
              <a:rPr lang="cs-CZ" b="1" dirty="0"/>
              <a:t>, Cadbury </a:t>
            </a:r>
            <a:r>
              <a:rPr lang="cs-CZ" b="1" dirty="0" err="1"/>
              <a:t>Schweppes</a:t>
            </a:r>
            <a:r>
              <a:rPr lang="cs-CZ" b="1" dirty="0"/>
              <a:t> </a:t>
            </a:r>
            <a:r>
              <a:rPr lang="cs-CZ" b="1" dirty="0" err="1"/>
              <a:t>Overseas</a:t>
            </a:r>
            <a:r>
              <a:rPr lang="cs-CZ" b="1" dirty="0"/>
              <a:t> Ltd </a:t>
            </a:r>
            <a:r>
              <a:rPr lang="cs-CZ" dirty="0"/>
              <a:t>proti </a:t>
            </a:r>
            <a:r>
              <a:rPr lang="cs-CZ" b="1" dirty="0" err="1"/>
              <a:t>Commissioners</a:t>
            </a:r>
            <a:r>
              <a:rPr lang="cs-CZ" b="1" dirty="0"/>
              <a:t> </a:t>
            </a:r>
            <a:r>
              <a:rPr lang="cs-CZ" b="1" dirty="0" err="1"/>
              <a:t>of</a:t>
            </a:r>
            <a:r>
              <a:rPr lang="cs-CZ" b="1" dirty="0"/>
              <a:t> </a:t>
            </a:r>
            <a:r>
              <a:rPr lang="cs-CZ" b="1" dirty="0" err="1"/>
              <a:t>Inland</a:t>
            </a:r>
            <a:r>
              <a:rPr lang="cs-CZ" b="1" dirty="0"/>
              <a:t> </a:t>
            </a:r>
            <a:r>
              <a:rPr lang="cs-CZ" b="1" dirty="0" err="1"/>
              <a:t>Revenue</a:t>
            </a:r>
            <a:endParaRPr lang="cs-CZ" b="1" dirty="0"/>
          </a:p>
          <a:p>
            <a:pPr>
              <a:lnSpc>
                <a:spcPct val="110000"/>
              </a:lnSpc>
            </a:pPr>
            <a:endParaRPr lang="cs-CZ" dirty="0"/>
          </a:p>
          <a:p>
            <a:pPr>
              <a:lnSpc>
                <a:spcPct val="110000"/>
              </a:lnSpc>
            </a:pPr>
            <a:r>
              <a:rPr lang="cs-CZ" dirty="0"/>
              <a:t>oblast daní z příjmů</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1214728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C-196/04 Cadbury </a:t>
            </a:r>
            <a:r>
              <a:rPr lang="cs-CZ" dirty="0" err="1"/>
              <a:t>Schweppes</a:t>
            </a:r>
            <a:endParaRPr lang="cs-CZ" dirty="0"/>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494692"/>
            <a:ext cx="10515600" cy="4097216"/>
          </a:xfrm>
        </p:spPr>
        <p:txBody>
          <a:bodyPr>
            <a:normAutofit fontScale="85000" lnSpcReduction="20000"/>
          </a:bodyPr>
          <a:lstStyle/>
          <a:p>
            <a:pPr marL="0" indent="0" algn="just">
              <a:lnSpc>
                <a:spcPct val="110000"/>
              </a:lnSpc>
              <a:buNone/>
            </a:pPr>
            <a:r>
              <a:rPr lang="cs-CZ" dirty="0"/>
              <a:t>Články 43 ES a 48 ES musí být vykládány v tom smyslu, že brání tomu, aby do základu daně společnosti‑rezidenta usazené v některém členském státě byly zahrnuty zisky dosažené ovládanou zahraniční společností v jiném členském státě, pokud se tam na tyto zisky vztahuje nižší úroveň zdanění, než je úroveň zdanění v prvním státě, s výjimkou případu, kdy se takové zahrnutí týká pouze </a:t>
            </a:r>
            <a:r>
              <a:rPr lang="cs-CZ" b="1" dirty="0"/>
              <a:t>čistě vykonstruovaných operací, jejichž účelem je vyhnout se obvykle dlužné vnitrostátní dani</a:t>
            </a:r>
            <a:r>
              <a:rPr lang="cs-CZ" dirty="0"/>
              <a:t>. Uplatnění takového daňového opatření musí být tedy vyloučeno, pokud se na základě objektivních, třetími osobami zjistitelných skutečností ukáže, že bez ohledu na existenci důvodů daňové povahy je uvedená ovládaná zahraniční společnost skutečně usazena v hostitelském členském státě a vykonává zde skutečnou hospodářskou činnost.</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1272549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Směrnice ATAD</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směrnice Rady (EU) 2016/1164 ze dne 12. července 2016, kterou se stanoví pravidla proti praktikám vyhýbání se daňovým povinnostem, které mají přímý vliv na fungování vnitřního trhu</a:t>
            </a:r>
          </a:p>
          <a:p>
            <a:pPr marL="0" indent="0" algn="ctr">
              <a:buNone/>
            </a:pPr>
            <a:r>
              <a:rPr lang="cs-CZ" dirty="0"/>
              <a:t>čl. 6 </a:t>
            </a:r>
          </a:p>
          <a:p>
            <a:pPr marL="0" indent="541338" algn="just">
              <a:buNone/>
            </a:pPr>
            <a:r>
              <a:rPr lang="cs-CZ" dirty="0"/>
              <a:t>Pro účely výpočtu daňové povinnosti </a:t>
            </a:r>
            <a:r>
              <a:rPr lang="cs-CZ" b="1" dirty="0"/>
              <a:t>právnických osob </a:t>
            </a:r>
            <a:r>
              <a:rPr lang="cs-CZ" dirty="0"/>
              <a:t>členský stát nebere v úvahu operaci nebo sled operací, které s přihlédnutím ke všem příslušným skutečnostem a okolnostem nejsou skutečné, neboť </a:t>
            </a:r>
            <a:r>
              <a:rPr lang="cs-CZ" b="1" dirty="0"/>
              <a:t>hlavním důvodem nebo jedním z hlavních důvodů</a:t>
            </a:r>
            <a:r>
              <a:rPr lang="cs-CZ" dirty="0"/>
              <a:t> jejich uskutečnění bylo získání daňové výhody, která maří předmět nebo účel příslušného daňového práva. Operace se může skládat z více kroků nebo částí.</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3521636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Novela daňového řádu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lstStyle/>
          <a:p>
            <a:r>
              <a:rPr lang="cs-CZ" dirty="0"/>
              <a:t>zákon č. 80/2019 Sb.</a:t>
            </a:r>
          </a:p>
          <a:p>
            <a:pPr lvl="1"/>
            <a:r>
              <a:rPr lang="cs-CZ" dirty="0"/>
              <a:t>vložení § 8 odst. 4</a:t>
            </a:r>
          </a:p>
          <a:p>
            <a:pPr marL="457200" lvl="1" indent="0" algn="just">
              <a:buNone/>
            </a:pPr>
            <a:endParaRPr lang="cs-CZ" dirty="0"/>
          </a:p>
          <a:p>
            <a:pPr marL="0" lvl="1" indent="452438" algn="just">
              <a:buNone/>
            </a:pPr>
            <a:r>
              <a:rPr lang="cs-CZ" dirty="0"/>
              <a:t>(4) Při správě daní se nepřihlíží k právnímu jednání a jiným skutečnostem rozhodným pro správu daní, jejichž </a:t>
            </a:r>
            <a:r>
              <a:rPr lang="cs-CZ" b="1" dirty="0"/>
              <a:t>převažujícím</a:t>
            </a:r>
            <a:r>
              <a:rPr lang="cs-CZ" dirty="0"/>
              <a:t> účelem je získání daňové výhody v rozporu se smyslem a účelem daňového právního předpisu.</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19</a:t>
            </a:fld>
            <a:endParaRPr lang="cs-CZ"/>
          </a:p>
        </p:txBody>
      </p:sp>
    </p:spTree>
    <p:extLst>
      <p:ext uri="{BB962C8B-B14F-4D97-AF65-F5344CB8AC3E}">
        <p14:creationId xmlns:p14="http://schemas.microsoft.com/office/powerpoint/2010/main" val="193492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dirty="0"/>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fontScale="92500" lnSpcReduction="10000"/>
          </a:bodyPr>
          <a:lstStyle/>
          <a:p>
            <a:pPr marL="624078" indent="-514350">
              <a:buFont typeface="+mj-lt"/>
              <a:buAutoNum type="arabicPeriod"/>
              <a:defRPr/>
            </a:pPr>
            <a:r>
              <a:rPr lang="cs-CZ" dirty="0"/>
              <a:t>Pojem a cíl správy daní</a:t>
            </a:r>
          </a:p>
          <a:p>
            <a:pPr marL="624078" indent="-514350">
              <a:buFont typeface="+mj-lt"/>
              <a:buAutoNum type="arabicPeriod"/>
              <a:defRPr/>
            </a:pPr>
            <a:r>
              <a:rPr lang="cs-CZ" dirty="0"/>
              <a:t>Pojem daň podle daňového řádu</a:t>
            </a:r>
          </a:p>
          <a:p>
            <a:pPr marL="624078" indent="-514350">
              <a:buFont typeface="+mj-lt"/>
              <a:buAutoNum type="arabicPeriod"/>
              <a:defRPr/>
            </a:pPr>
            <a:r>
              <a:rPr lang="cs-CZ" dirty="0"/>
              <a:t>Zásady správy daní</a:t>
            </a:r>
          </a:p>
          <a:p>
            <a:pPr marL="624078" indent="-514350">
              <a:buFont typeface="+mj-lt"/>
              <a:buAutoNum type="arabicPeriod"/>
              <a:defRPr/>
            </a:pPr>
            <a:r>
              <a:rPr lang="cs-CZ" dirty="0"/>
              <a:t>Subjekty správy daní</a:t>
            </a:r>
          </a:p>
          <a:p>
            <a:pPr marL="624078" indent="-514350">
              <a:buFont typeface="+mj-lt"/>
              <a:buAutoNum type="arabicPeriod"/>
              <a:defRPr/>
            </a:pPr>
            <a:r>
              <a:rPr lang="cs-CZ" dirty="0"/>
              <a:t>Řízení a postupy při správě daní</a:t>
            </a:r>
          </a:p>
          <a:p>
            <a:pPr marL="624078" indent="-514350">
              <a:buFont typeface="+mj-lt"/>
              <a:buAutoNum type="arabicPeriod"/>
              <a:defRPr/>
            </a:pPr>
            <a:r>
              <a:rPr lang="cs-CZ" dirty="0"/>
              <a:t>Některé postupy při správě daní</a:t>
            </a:r>
          </a:p>
          <a:p>
            <a:pPr marL="624078" indent="-514350">
              <a:buFont typeface="+mj-lt"/>
              <a:buAutoNum type="arabicPeriod"/>
              <a:defRPr/>
            </a:pPr>
            <a:r>
              <a:rPr lang="cs-CZ" dirty="0"/>
              <a:t>Řízení při správě daní</a:t>
            </a:r>
          </a:p>
          <a:p>
            <a:pPr marL="624078" indent="-514350">
              <a:buFont typeface="+mj-lt"/>
              <a:buAutoNum type="arabicPeriod"/>
              <a:defRPr/>
            </a:pPr>
            <a:r>
              <a:rPr lang="cs-CZ" dirty="0"/>
              <a:t>Postupy a řízení v daňovém řízení</a:t>
            </a:r>
          </a:p>
          <a:p>
            <a:pPr marL="624078" indent="-514350">
              <a:buFont typeface="+mj-lt"/>
              <a:buAutoNum type="arabicPeriod"/>
              <a:defRPr/>
            </a:pPr>
            <a:r>
              <a:rPr lang="cs-CZ" dirty="0"/>
              <a:t>Prostředky ochrany při správě daní</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č.j. 10 </a:t>
            </a:r>
            <a:r>
              <a:rPr lang="cs-CZ" dirty="0" err="1"/>
              <a:t>Afs</a:t>
            </a:r>
            <a:r>
              <a:rPr lang="cs-CZ" dirty="0"/>
              <a:t> 289/2021 – 42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pPr marL="0" indent="0">
              <a:buNone/>
            </a:pPr>
            <a:r>
              <a:rPr lang="cs-CZ" dirty="0"/>
              <a:t>I. Zneužitím práva v daňových věcech se rozumí situace, kdy i přes formální naplnění požadavků zákona nedošlo k naplnění jeho účelu a smyslu (objektivní podmínka) a zároveň kdy hlavním či převažujícím účelem jednání daňového subjektu bylo získání daňové výhody (subjektivní podmínka). Naplnění obou podmínek je potřeba zkoumat s ohledem na všechny skutkové okolnosti konkrétního případu.</a:t>
            </a:r>
          </a:p>
          <a:p>
            <a:pPr marL="0" indent="0">
              <a:buNone/>
            </a:pPr>
            <a:r>
              <a:rPr lang="cs-CZ" dirty="0"/>
              <a:t>II. Při zkoumání objektivní podmínky pro závěr o zneužití práva v daňových věcech je potřeba vymezit smysl a účel konkrétního ustanovení zákona. Je-li to možné, daňové orgány by při vymezení smyslu a účelu konkrétního ustanovení neměly zůstat jen u toho, že se dané ustanovení nevztahuje na „umělé“ jednání nebo transakce.;</a:t>
            </a:r>
          </a:p>
          <a:p>
            <a:pPr marL="0" indent="0">
              <a:buNone/>
            </a:pPr>
            <a:r>
              <a:rPr lang="cs-CZ" dirty="0"/>
              <a:t>III. Při zkoumání subjektivní podmínky pro závěr o zneužití práva v daňových věcech je potřeba zkoumat, zda mělo jednání daňového subjektu reálné ekonomické opodstatnění nebo zda daňový subjekt uměle vytvořil podmínky pro uplatnění daňové výhody. Propojenost daňového subjektu a jiných osob účastnících se jednání, které vedlo k neférovému získání daňové výhody, mohou daňové orgány vzít při zkoumání subjektivní podmínky v úvahu, nejde ale o definiční znak subjektivní podmínky.</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3103723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4. Subjekty správy daní</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21</a:t>
            </a:fld>
            <a:endParaRPr lang="cs-CZ"/>
          </a:p>
        </p:txBody>
      </p:sp>
      <p:graphicFrame>
        <p:nvGraphicFramePr>
          <p:cNvPr id="5" name="Diagram 4">
            <a:extLst>
              <a:ext uri="{FF2B5EF4-FFF2-40B4-BE49-F238E27FC236}">
                <a16:creationId xmlns:a16="http://schemas.microsoft.com/office/drawing/2014/main" id="{34B58AAB-BFD5-41F3-AF23-FFAB711BB005}"/>
              </a:ext>
            </a:extLst>
          </p:cNvPr>
          <p:cNvGraphicFramePr/>
          <p:nvPr>
            <p:extLst>
              <p:ext uri="{D42A27DB-BD31-4B8C-83A1-F6EECF244321}">
                <p14:modId xmlns:p14="http://schemas.microsoft.com/office/powerpoint/2010/main" val="91985214"/>
              </p:ext>
            </p:extLst>
          </p:nvPr>
        </p:nvGraphicFramePr>
        <p:xfrm>
          <a:off x="2640336" y="1412404"/>
          <a:ext cx="3095625" cy="4824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96F24E7A-404C-4EC5-BC84-68C8935DCAE1}"/>
              </a:ext>
            </a:extLst>
          </p:cNvPr>
          <p:cNvGraphicFramePr/>
          <p:nvPr>
            <p:extLst>
              <p:ext uri="{D42A27DB-BD31-4B8C-83A1-F6EECF244321}">
                <p14:modId xmlns:p14="http://schemas.microsoft.com/office/powerpoint/2010/main" val="1494990044"/>
              </p:ext>
            </p:extLst>
          </p:nvPr>
        </p:nvGraphicFramePr>
        <p:xfrm>
          <a:off x="6384033" y="1412776"/>
          <a:ext cx="3095625" cy="50405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977005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Správce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orgán veřejné moci </a:t>
            </a:r>
            <a:r>
              <a:rPr lang="cs-CZ" dirty="0"/>
              <a:t>(§ 10 DŘ)</a:t>
            </a:r>
          </a:p>
          <a:p>
            <a:pPr lvl="1"/>
            <a:r>
              <a:rPr lang="cs-CZ" dirty="0">
                <a:solidFill>
                  <a:srgbClr val="000000"/>
                </a:solidFill>
                <a:cs typeface="Times New Roman" pitchFamily="18" charset="0"/>
              </a:rPr>
              <a:t>správní orgán nebo jiný státní orgán</a:t>
            </a:r>
          </a:p>
          <a:p>
            <a:pPr lvl="1"/>
            <a:r>
              <a:rPr lang="cs-CZ" dirty="0"/>
              <a:t>v rozsahu, v jakém mu je zákonem nebo na základě zákona svěřena působnost v oblasti správy daní</a:t>
            </a:r>
          </a:p>
          <a:p>
            <a:endParaRPr lang="cs-CZ" dirty="0">
              <a:solidFill>
                <a:srgbClr val="000000"/>
              </a:solidFill>
              <a:cs typeface="Times New Roman" pitchFamily="18" charset="0"/>
            </a:endParaRPr>
          </a:p>
          <a:p>
            <a:r>
              <a:rPr lang="cs-CZ" b="1" dirty="0"/>
              <a:t>úřední osoby </a:t>
            </a:r>
            <a:r>
              <a:rPr lang="cs-CZ" dirty="0"/>
              <a:t>(§ 12 DŘ)</a:t>
            </a:r>
          </a:p>
          <a:p>
            <a:endParaRPr lang="cs-CZ" dirty="0"/>
          </a:p>
          <a:p>
            <a:r>
              <a:rPr lang="cs-CZ" b="1" dirty="0"/>
              <a:t>místní příslušnost </a:t>
            </a:r>
            <a:r>
              <a:rPr lang="cs-CZ" dirty="0"/>
              <a:t>(§ 13 DŘ)</a:t>
            </a:r>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841785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Daňové subjekty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obecné vymezení </a:t>
            </a:r>
            <a:r>
              <a:rPr lang="cs-CZ" dirty="0"/>
              <a:t>(§ 20 DŘ)</a:t>
            </a:r>
          </a:p>
          <a:p>
            <a:pPr lvl="1"/>
            <a:r>
              <a:rPr lang="cs-CZ" dirty="0">
                <a:solidFill>
                  <a:srgbClr val="000000"/>
                </a:solidFill>
                <a:cs typeface="Times New Roman" pitchFamily="18" charset="0"/>
              </a:rPr>
              <a:t>osoba, kterou za daňový subjekt označuje zákon</a:t>
            </a:r>
          </a:p>
          <a:p>
            <a:pPr lvl="1"/>
            <a:r>
              <a:rPr lang="cs-CZ" dirty="0">
                <a:solidFill>
                  <a:srgbClr val="000000"/>
                </a:solidFill>
                <a:cs typeface="Times New Roman" pitchFamily="18" charset="0"/>
              </a:rPr>
              <a:t>osoba, kterou zákon označuje jako poplatníka </a:t>
            </a:r>
          </a:p>
          <a:p>
            <a:pPr lvl="1"/>
            <a:r>
              <a:rPr lang="cs-CZ" dirty="0">
                <a:solidFill>
                  <a:srgbClr val="000000"/>
                </a:solidFill>
                <a:cs typeface="Times New Roman" pitchFamily="18" charset="0"/>
              </a:rPr>
              <a:t>osoba, kterou zákon označuje jako plátce daně</a:t>
            </a:r>
          </a:p>
          <a:p>
            <a:pPr lvl="2"/>
            <a:r>
              <a:rPr lang="cs-CZ" dirty="0">
                <a:solidFill>
                  <a:srgbClr val="000000"/>
                </a:solidFill>
                <a:cs typeface="Times New Roman" pitchFamily="18" charset="0"/>
              </a:rPr>
              <a:t>nikoliv plátce!</a:t>
            </a:r>
          </a:p>
          <a:p>
            <a:pPr lvl="1"/>
            <a:endParaRPr lang="cs-CZ" b="1" dirty="0">
              <a:solidFill>
                <a:srgbClr val="000000"/>
              </a:solidFill>
              <a:cs typeface="Times New Roman" pitchFamily="18" charset="0"/>
            </a:endParaRPr>
          </a:p>
          <a:p>
            <a:r>
              <a:rPr lang="cs-CZ" b="1" dirty="0">
                <a:solidFill>
                  <a:srgbClr val="000000"/>
                </a:solidFill>
                <a:cs typeface="Times New Roman" pitchFamily="18" charset="0"/>
              </a:rPr>
              <a:t>plátcova pokladna </a:t>
            </a:r>
            <a:r>
              <a:rPr lang="cs-CZ" dirty="0">
                <a:solidFill>
                  <a:srgbClr val="000000"/>
                </a:solidFill>
                <a:cs typeface="Times New Roman" pitchFamily="18" charset="0"/>
              </a:rPr>
              <a:t>(§ 21 DŘ)</a:t>
            </a:r>
          </a:p>
          <a:p>
            <a:endParaRPr lang="cs-CZ" b="1" dirty="0">
              <a:solidFill>
                <a:srgbClr val="000000"/>
              </a:solidFill>
              <a:cs typeface="Times New Roman" pitchFamily="18" charset="0"/>
            </a:endParaRPr>
          </a:p>
          <a:p>
            <a:r>
              <a:rPr lang="cs-CZ" b="1" dirty="0"/>
              <a:t>jednotky bez právní osobnosti </a:t>
            </a:r>
            <a:r>
              <a:rPr lang="cs-CZ" dirty="0"/>
              <a:t>(§ 24 odst. 6 DŘ)</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1900527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Třetí osoby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obecná negativní definice </a:t>
            </a:r>
            <a:r>
              <a:rPr lang="cs-CZ" dirty="0"/>
              <a:t>(§ 22 DŘ)</a:t>
            </a:r>
          </a:p>
          <a:p>
            <a:pPr lvl="1"/>
            <a:endParaRPr lang="cs-CZ" dirty="0">
              <a:solidFill>
                <a:srgbClr val="000000"/>
              </a:solidFill>
            </a:endParaRPr>
          </a:p>
          <a:p>
            <a:r>
              <a:rPr lang="cs-CZ" dirty="0">
                <a:solidFill>
                  <a:srgbClr val="000000"/>
                </a:solidFill>
              </a:rPr>
              <a:t>např. svědci, znalci, tlumočníci, ručitelé, poddlužníci, orgány veřejné moci, poskytovatelé platebních služeb, poskytovatelé poštovních služeb, osoby povinné k součinnosti, osoby povinné strpět zásah či omezení ze strany správce daně, osoby podávající vysvětlení</a:t>
            </a:r>
            <a:endParaRPr lang="cs-CZ" dirty="0"/>
          </a:p>
          <a:p>
            <a:endParaRPr lang="cs-CZ"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2178329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Řízení a postupy při správě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23887" indent="-514350">
              <a:buFont typeface="+mj-lt"/>
              <a:buAutoNum type="alphaUcPeriod"/>
            </a:pPr>
            <a:r>
              <a:rPr lang="cs-CZ" dirty="0"/>
              <a:t>Obecně k řízením a postupům</a:t>
            </a:r>
          </a:p>
          <a:p>
            <a:pPr marL="623887" indent="-514350">
              <a:buFont typeface="+mj-lt"/>
              <a:buAutoNum type="alphaUcPeriod"/>
            </a:pPr>
            <a:r>
              <a:rPr lang="cs-CZ" dirty="0"/>
              <a:t>Vztah řízení a postupů</a:t>
            </a:r>
          </a:p>
          <a:p>
            <a:pPr marL="623887" indent="-514350">
              <a:buFont typeface="+mj-lt"/>
              <a:buAutoNum type="alphaUcPeriod"/>
            </a:pPr>
            <a:r>
              <a:rPr lang="cs-CZ" dirty="0"/>
              <a:t>Postupy při správě daní</a:t>
            </a:r>
          </a:p>
          <a:p>
            <a:pPr marL="623887" indent="-514350">
              <a:buFont typeface="+mj-lt"/>
              <a:buAutoNum type="alphaUcPeriod"/>
            </a:pPr>
            <a:r>
              <a:rPr lang="cs-CZ" dirty="0"/>
              <a:t>Řízení při správě daní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3686026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Obecně k řízením a postupům</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26</a:t>
            </a:fld>
            <a:endParaRPr lang="cs-CZ"/>
          </a:p>
        </p:txBody>
      </p:sp>
      <p:sp>
        <p:nvSpPr>
          <p:cNvPr id="5" name="Obdélník 4">
            <a:extLst>
              <a:ext uri="{FF2B5EF4-FFF2-40B4-BE49-F238E27FC236}">
                <a16:creationId xmlns:a16="http://schemas.microsoft.com/office/drawing/2014/main" id="{688E699E-AD63-458D-BCAB-17B3F8840D97}"/>
              </a:ext>
            </a:extLst>
          </p:cNvPr>
          <p:cNvSpPr/>
          <p:nvPr/>
        </p:nvSpPr>
        <p:spPr>
          <a:xfrm>
            <a:off x="838199" y="1356590"/>
            <a:ext cx="10515599" cy="41448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cs-CZ" sz="3200" b="1" dirty="0">
                <a:latin typeface="Gill Sans MT" panose="020B0502020104020203" pitchFamily="34" charset="-18"/>
              </a:rPr>
              <a:t>Postupy při správě daní</a:t>
            </a:r>
          </a:p>
          <a:p>
            <a:pPr algn="ctr"/>
            <a:endParaRPr lang="cs-CZ" sz="3200" b="1" dirty="0">
              <a:latin typeface="Gill Sans MT" panose="020B0502020104020203" pitchFamily="34" charset="-18"/>
            </a:endParaRPr>
          </a:p>
          <a:p>
            <a:pPr algn="ctr"/>
            <a:endParaRPr lang="cs-CZ" sz="3200" b="1" dirty="0">
              <a:latin typeface="Gill Sans MT" panose="020B0502020104020203" pitchFamily="34" charset="-18"/>
            </a:endParaRPr>
          </a:p>
          <a:p>
            <a:pPr algn="ctr"/>
            <a:endParaRPr lang="cs-CZ" sz="3200" b="1" dirty="0">
              <a:latin typeface="Gill Sans MT" panose="020B0502020104020203" pitchFamily="34" charset="-18"/>
            </a:endParaRPr>
          </a:p>
          <a:p>
            <a:pPr algn="ctr"/>
            <a:endParaRPr lang="cs-CZ" sz="3200" b="1" dirty="0">
              <a:latin typeface="Gill Sans MT" panose="020B0502020104020203" pitchFamily="34" charset="-18"/>
            </a:endParaRPr>
          </a:p>
          <a:p>
            <a:pPr algn="ctr"/>
            <a:endParaRPr lang="cs-CZ" sz="3200" b="1" dirty="0">
              <a:latin typeface="Gill Sans MT" panose="020B0502020104020203" pitchFamily="34" charset="-18"/>
            </a:endParaRPr>
          </a:p>
          <a:p>
            <a:pPr algn="ctr"/>
            <a:endParaRPr lang="cs-CZ" sz="3200" b="1" dirty="0">
              <a:latin typeface="Gill Sans MT" panose="020B0502020104020203" pitchFamily="34" charset="-18"/>
            </a:endParaRPr>
          </a:p>
        </p:txBody>
      </p:sp>
      <p:sp>
        <p:nvSpPr>
          <p:cNvPr id="6" name="Obdélník 5">
            <a:extLst>
              <a:ext uri="{FF2B5EF4-FFF2-40B4-BE49-F238E27FC236}">
                <a16:creationId xmlns:a16="http://schemas.microsoft.com/office/drawing/2014/main" id="{77586CB4-B54B-4CBA-9F25-B5090F217F1D}"/>
              </a:ext>
            </a:extLst>
          </p:cNvPr>
          <p:cNvSpPr/>
          <p:nvPr/>
        </p:nvSpPr>
        <p:spPr>
          <a:xfrm>
            <a:off x="1452056" y="2485377"/>
            <a:ext cx="4290821" cy="25922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sz="2800" b="1" dirty="0">
                <a:solidFill>
                  <a:schemeClr val="bg1"/>
                </a:solidFill>
                <a:latin typeface="Gill Sans MT" panose="020B0502020104020203" pitchFamily="34" charset="-18"/>
              </a:rPr>
              <a:t>Řízení</a:t>
            </a:r>
          </a:p>
        </p:txBody>
      </p:sp>
      <p:sp>
        <p:nvSpPr>
          <p:cNvPr id="7" name="Obdélník 6">
            <a:extLst>
              <a:ext uri="{FF2B5EF4-FFF2-40B4-BE49-F238E27FC236}">
                <a16:creationId xmlns:a16="http://schemas.microsoft.com/office/drawing/2014/main" id="{3D097456-86FA-4894-95DB-4CF17EACB3A0}"/>
              </a:ext>
            </a:extLst>
          </p:cNvPr>
          <p:cNvSpPr/>
          <p:nvPr/>
        </p:nvSpPr>
        <p:spPr>
          <a:xfrm>
            <a:off x="6096000" y="2485377"/>
            <a:ext cx="4643944" cy="25922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sz="2800" b="1" dirty="0">
                <a:solidFill>
                  <a:schemeClr val="bg1"/>
                </a:solidFill>
                <a:latin typeface="Gill Sans MT" panose="020B0502020104020203" pitchFamily="34" charset="-18"/>
              </a:rPr>
              <a:t>Jiné postupy</a:t>
            </a:r>
          </a:p>
          <a:p>
            <a:pPr algn="ctr"/>
            <a:endParaRPr lang="cs-CZ" sz="2800" b="1" dirty="0">
              <a:latin typeface="Gill Sans MT" panose="020B0502020104020203" pitchFamily="34" charset="-18"/>
            </a:endParaRPr>
          </a:p>
          <a:p>
            <a:pPr algn="ctr"/>
            <a:endParaRPr lang="cs-CZ" sz="2800" b="1" dirty="0">
              <a:latin typeface="Gill Sans MT" panose="020B0502020104020203" pitchFamily="34" charset="-18"/>
            </a:endParaRPr>
          </a:p>
          <a:p>
            <a:pPr algn="ctr"/>
            <a:endParaRPr lang="cs-CZ" sz="2800" b="1" dirty="0">
              <a:latin typeface="Gill Sans MT" panose="020B0502020104020203" pitchFamily="34" charset="-18"/>
            </a:endParaRPr>
          </a:p>
        </p:txBody>
      </p:sp>
      <p:sp>
        <p:nvSpPr>
          <p:cNvPr id="8" name="Obdélník 7">
            <a:extLst>
              <a:ext uri="{FF2B5EF4-FFF2-40B4-BE49-F238E27FC236}">
                <a16:creationId xmlns:a16="http://schemas.microsoft.com/office/drawing/2014/main" id="{7BEEF350-371F-453D-B9C5-8AD355C09552}"/>
              </a:ext>
            </a:extLst>
          </p:cNvPr>
          <p:cNvSpPr/>
          <p:nvPr/>
        </p:nvSpPr>
        <p:spPr>
          <a:xfrm>
            <a:off x="6327736" y="3781521"/>
            <a:ext cx="1944216" cy="10081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cs-CZ" b="1" dirty="0">
                <a:latin typeface="Gill Sans MT" panose="020B0502020104020203" pitchFamily="34" charset="-18"/>
              </a:rPr>
              <a:t>Formalizované</a:t>
            </a:r>
          </a:p>
        </p:txBody>
      </p:sp>
      <p:sp>
        <p:nvSpPr>
          <p:cNvPr id="9" name="Obdélník 8">
            <a:extLst>
              <a:ext uri="{FF2B5EF4-FFF2-40B4-BE49-F238E27FC236}">
                <a16:creationId xmlns:a16="http://schemas.microsoft.com/office/drawing/2014/main" id="{ABED4BC0-2923-4F21-91ED-0CF4CC205536}"/>
              </a:ext>
            </a:extLst>
          </p:cNvPr>
          <p:cNvSpPr/>
          <p:nvPr/>
        </p:nvSpPr>
        <p:spPr>
          <a:xfrm>
            <a:off x="8438905" y="3781521"/>
            <a:ext cx="2156388" cy="10081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cs-CZ" b="1" dirty="0">
                <a:latin typeface="Gill Sans MT" panose="020B0502020104020203" pitchFamily="34" charset="-18"/>
              </a:rPr>
              <a:t>Neformalizované</a:t>
            </a:r>
          </a:p>
        </p:txBody>
      </p:sp>
    </p:spTree>
    <p:extLst>
      <p:ext uri="{BB962C8B-B14F-4D97-AF65-F5344CB8AC3E}">
        <p14:creationId xmlns:p14="http://schemas.microsoft.com/office/powerpoint/2010/main" val="613700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Vztah řízení a postupů</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27</a:t>
            </a:fld>
            <a:endParaRPr lang="cs-CZ"/>
          </a:p>
        </p:txBody>
      </p:sp>
      <p:graphicFrame>
        <p:nvGraphicFramePr>
          <p:cNvPr id="5" name="Zástupný symbol pro obsah 4">
            <a:extLst>
              <a:ext uri="{FF2B5EF4-FFF2-40B4-BE49-F238E27FC236}">
                <a16:creationId xmlns:a16="http://schemas.microsoft.com/office/drawing/2014/main" id="{327A35A1-2533-4122-B54E-0FA4317E7A87}"/>
              </a:ext>
            </a:extLst>
          </p:cNvPr>
          <p:cNvGraphicFramePr>
            <a:graphicFrameLocks noGrp="1"/>
          </p:cNvGraphicFramePr>
          <p:nvPr>
            <p:ph idx="1"/>
            <p:extLst>
              <p:ext uri="{D42A27DB-BD31-4B8C-83A1-F6EECF244321}">
                <p14:modId xmlns:p14="http://schemas.microsoft.com/office/powerpoint/2010/main" val="3727216968"/>
              </p:ext>
            </p:extLst>
          </p:nvPr>
        </p:nvGraphicFramePr>
        <p:xfrm>
          <a:off x="838200" y="1341438"/>
          <a:ext cx="10515600" cy="417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99842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Postupy při správě daní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28</a:t>
            </a:fld>
            <a:endParaRPr lang="cs-CZ"/>
          </a:p>
        </p:txBody>
      </p:sp>
      <p:graphicFrame>
        <p:nvGraphicFramePr>
          <p:cNvPr id="5" name="Zástupný symbol pro obsah 9">
            <a:extLst>
              <a:ext uri="{FF2B5EF4-FFF2-40B4-BE49-F238E27FC236}">
                <a16:creationId xmlns:a16="http://schemas.microsoft.com/office/drawing/2014/main" id="{1458243A-C4E1-4892-B0B2-D2374FEF1210}"/>
              </a:ext>
            </a:extLst>
          </p:cNvPr>
          <p:cNvGraphicFramePr>
            <a:graphicFrameLocks noGrp="1"/>
          </p:cNvGraphicFramePr>
          <p:nvPr>
            <p:ph idx="1"/>
            <p:extLst>
              <p:ext uri="{D42A27DB-BD31-4B8C-83A1-F6EECF244321}">
                <p14:modId xmlns:p14="http://schemas.microsoft.com/office/powerpoint/2010/main" val="809923188"/>
              </p:ext>
            </p:extLst>
          </p:nvPr>
        </p:nvGraphicFramePr>
        <p:xfrm>
          <a:off x="838200" y="1341438"/>
          <a:ext cx="10515600" cy="417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7037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Řízení při správě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29</a:t>
            </a:fld>
            <a:endParaRPr lang="cs-CZ"/>
          </a:p>
        </p:txBody>
      </p:sp>
      <p:graphicFrame>
        <p:nvGraphicFramePr>
          <p:cNvPr id="5" name="Diagram 4">
            <a:extLst>
              <a:ext uri="{FF2B5EF4-FFF2-40B4-BE49-F238E27FC236}">
                <a16:creationId xmlns:a16="http://schemas.microsoft.com/office/drawing/2014/main" id="{1D82B6E8-9D33-46E2-978E-408CB93EDA05}"/>
              </a:ext>
            </a:extLst>
          </p:cNvPr>
          <p:cNvGraphicFramePr/>
          <p:nvPr>
            <p:extLst>
              <p:ext uri="{D42A27DB-BD31-4B8C-83A1-F6EECF244321}">
                <p14:modId xmlns:p14="http://schemas.microsoft.com/office/powerpoint/2010/main" val="2303189538"/>
              </p:ext>
            </p:extLst>
          </p:nvPr>
        </p:nvGraphicFramePr>
        <p:xfrm>
          <a:off x="680224" y="1268760"/>
          <a:ext cx="5343768" cy="4247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B647BBC5-5575-4598-A78F-E3C6F4C41F60}"/>
              </a:ext>
            </a:extLst>
          </p:cNvPr>
          <p:cNvGraphicFramePr/>
          <p:nvPr>
            <p:extLst>
              <p:ext uri="{D42A27DB-BD31-4B8C-83A1-F6EECF244321}">
                <p14:modId xmlns:p14="http://schemas.microsoft.com/office/powerpoint/2010/main" val="2810740025"/>
              </p:ext>
            </p:extLst>
          </p:nvPr>
        </p:nvGraphicFramePr>
        <p:xfrm>
          <a:off x="6312024" y="1341441"/>
          <a:ext cx="5041776" cy="417511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0889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Pojem a cíl správy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solidFill>
                  <a:srgbClr val="000000"/>
                </a:solidFill>
              </a:rPr>
              <a:t>správa daní zahrnuje (§ 1 odst. 1 DŘ)</a:t>
            </a:r>
          </a:p>
          <a:p>
            <a:pPr lvl="1"/>
            <a:r>
              <a:rPr lang="cs-CZ" sz="2000" dirty="0">
                <a:solidFill>
                  <a:srgbClr val="000000"/>
                </a:solidFill>
              </a:rPr>
              <a:t>postup správců daně </a:t>
            </a:r>
          </a:p>
          <a:p>
            <a:pPr lvl="1"/>
            <a:r>
              <a:rPr lang="cs-CZ" sz="2000" dirty="0">
                <a:solidFill>
                  <a:srgbClr val="000000"/>
                </a:solidFill>
              </a:rPr>
              <a:t>realizaci práv a povinností osob zúčastněných na správě daní</a:t>
            </a:r>
          </a:p>
          <a:p>
            <a:endParaRPr lang="cs-CZ" dirty="0">
              <a:solidFill>
                <a:srgbClr val="000000"/>
              </a:solidFill>
            </a:endParaRPr>
          </a:p>
          <a:p>
            <a:r>
              <a:rPr lang="cs-CZ" dirty="0">
                <a:solidFill>
                  <a:srgbClr val="000000"/>
                </a:solidFill>
              </a:rPr>
              <a:t>správa daní x daňové řízení</a:t>
            </a:r>
          </a:p>
          <a:p>
            <a:pPr>
              <a:buFontTx/>
              <a:buNone/>
            </a:pPr>
            <a:endParaRPr lang="cs-CZ" dirty="0">
              <a:solidFill>
                <a:srgbClr val="000000"/>
              </a:solidFill>
            </a:endParaRPr>
          </a:p>
          <a:p>
            <a:r>
              <a:rPr lang="cs-CZ" dirty="0">
                <a:solidFill>
                  <a:srgbClr val="000000"/>
                </a:solidFill>
                <a:cs typeface="Times New Roman" pitchFamily="18" charset="0"/>
              </a:rPr>
              <a:t>cíl</a:t>
            </a:r>
            <a:r>
              <a:rPr lang="cs-CZ" b="1" dirty="0">
                <a:solidFill>
                  <a:srgbClr val="000000"/>
                </a:solidFill>
              </a:rPr>
              <a:t> </a:t>
            </a:r>
            <a:r>
              <a:rPr lang="cs-CZ" dirty="0">
                <a:solidFill>
                  <a:srgbClr val="000000"/>
                </a:solidFill>
              </a:rPr>
              <a:t>správy</a:t>
            </a:r>
            <a:r>
              <a:rPr lang="cs-CZ" b="1" dirty="0">
                <a:solidFill>
                  <a:srgbClr val="000000"/>
                </a:solidFill>
              </a:rPr>
              <a:t> </a:t>
            </a:r>
            <a:r>
              <a:rPr lang="cs-CZ" dirty="0">
                <a:solidFill>
                  <a:srgbClr val="000000"/>
                </a:solidFill>
              </a:rPr>
              <a:t>daní (§ 1 odst. 2 DŘ)</a:t>
            </a:r>
          </a:p>
          <a:p>
            <a:endParaRPr lang="cs-CZ" dirty="0">
              <a:solidFill>
                <a:srgbClr val="000000"/>
              </a:solidFill>
            </a:endParaRPr>
          </a:p>
          <a:p>
            <a:r>
              <a:rPr lang="cs-CZ" dirty="0">
                <a:solidFill>
                  <a:srgbClr val="000000"/>
                </a:solidFill>
              </a:rPr>
              <a:t>vztah ke správnímu řízení (§ 262 DŘ)</a:t>
            </a: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47880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6. Některé postupy při správě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23887" indent="-514350">
              <a:buFont typeface="+mj-lt"/>
              <a:buAutoNum type="alphaUcPeriod"/>
              <a:defRPr/>
            </a:pPr>
            <a:r>
              <a:rPr lang="cs-CZ" dirty="0"/>
              <a:t>vyhledávací činnost</a:t>
            </a:r>
          </a:p>
          <a:p>
            <a:pPr marL="623887" indent="-514350">
              <a:buFont typeface="+mj-lt"/>
              <a:buAutoNum type="alphaUcPeriod"/>
              <a:defRPr/>
            </a:pPr>
            <a:r>
              <a:rPr lang="cs-CZ" dirty="0"/>
              <a:t>místní šetření</a:t>
            </a:r>
          </a:p>
          <a:p>
            <a:pPr marL="623887" indent="-514350">
              <a:buFont typeface="+mj-lt"/>
              <a:buAutoNum type="alphaUcPeriod"/>
              <a:defRPr/>
            </a:pPr>
            <a:r>
              <a:rPr lang="cs-CZ" dirty="0"/>
              <a:t>daňová kontrola</a:t>
            </a:r>
          </a:p>
          <a:p>
            <a:pPr marL="623887" indent="-514350">
              <a:buFont typeface="+mj-lt"/>
              <a:buAutoNum type="alphaUcPeriod"/>
              <a:defRPr/>
            </a:pPr>
            <a:r>
              <a:rPr lang="cs-CZ" dirty="0"/>
              <a:t>postup k odstranění pochybností</a:t>
            </a:r>
          </a:p>
          <a:p>
            <a:pPr marL="623887" indent="-514350">
              <a:buFont typeface="+mj-lt"/>
              <a:buAutoNum type="alphaUcPeriod"/>
              <a:defRPr/>
            </a:pPr>
            <a:r>
              <a:rPr lang="cs-CZ" dirty="0"/>
              <a:t>další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30</a:t>
            </a:fld>
            <a:endParaRPr lang="cs-CZ"/>
          </a:p>
        </p:txBody>
      </p:sp>
    </p:spTree>
    <p:extLst>
      <p:ext uri="{BB962C8B-B14F-4D97-AF65-F5344CB8AC3E}">
        <p14:creationId xmlns:p14="http://schemas.microsoft.com/office/powerpoint/2010/main" val="1647103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Vyhledávací činnost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78 a 79 DŘ</a:t>
            </a:r>
          </a:p>
          <a:p>
            <a:r>
              <a:rPr lang="cs-CZ" dirty="0"/>
              <a:t>vyhledávání důkazních prostředků a daňových subjektů</a:t>
            </a:r>
          </a:p>
          <a:p>
            <a:r>
              <a:rPr lang="cs-CZ" dirty="0"/>
              <a:t>zjišťování plnění povinností při správě daní</a:t>
            </a:r>
          </a:p>
          <a:p>
            <a:r>
              <a:rPr lang="cs-CZ" dirty="0"/>
              <a:t>požadování vysvětlení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4096391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Místní šetření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80 a násl. DŘ</a:t>
            </a:r>
          </a:p>
          <a:p>
            <a:r>
              <a:rPr lang="cs-CZ" dirty="0"/>
              <a:t>správce daně zejména vyhledává důkazní prostředky a provádí ohledání </a:t>
            </a:r>
          </a:p>
          <a:p>
            <a:r>
              <a:rPr lang="cs-CZ" dirty="0"/>
              <a:t>pravomoc správce daně</a:t>
            </a:r>
          </a:p>
          <a:p>
            <a:r>
              <a:rPr lang="cs-CZ" dirty="0"/>
              <a:t>povinnosti daňového subjektu a dalších osob</a:t>
            </a:r>
            <a:endParaRPr lang="cs-CZ" sz="6000"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32</a:t>
            </a:fld>
            <a:endParaRPr lang="cs-CZ"/>
          </a:p>
        </p:txBody>
      </p:sp>
    </p:spTree>
    <p:extLst>
      <p:ext uri="{BB962C8B-B14F-4D97-AF65-F5344CB8AC3E}">
        <p14:creationId xmlns:p14="http://schemas.microsoft.com/office/powerpoint/2010/main" val="3100385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Daňová kontrola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85 a násl. DŘ</a:t>
            </a:r>
          </a:p>
          <a:p>
            <a:r>
              <a:rPr lang="cs-CZ" dirty="0"/>
              <a:t>formalizovaný postup, kterým správce daně prověřuje okolnosti rozhodné pro správné zjištění a stanovení daně</a:t>
            </a:r>
          </a:p>
          <a:p>
            <a:r>
              <a:rPr lang="cs-CZ" dirty="0"/>
              <a:t>předmět</a:t>
            </a:r>
          </a:p>
          <a:p>
            <a:r>
              <a:rPr lang="cs-CZ" dirty="0"/>
              <a:t>rozsah</a:t>
            </a:r>
          </a:p>
          <a:p>
            <a:r>
              <a:rPr lang="cs-CZ" dirty="0"/>
              <a:t>zahájení daňové kontroly</a:t>
            </a:r>
          </a:p>
          <a:p>
            <a:r>
              <a:rPr lang="cs-CZ" dirty="0"/>
              <a:t>opakování daňové kontroly</a:t>
            </a:r>
          </a:p>
          <a:p>
            <a:r>
              <a:rPr lang="cs-CZ" dirty="0"/>
              <a:t>ukončení daňové kontroly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33</a:t>
            </a:fld>
            <a:endParaRPr lang="cs-CZ"/>
          </a:p>
        </p:txBody>
      </p:sp>
    </p:spTree>
    <p:extLst>
      <p:ext uri="{BB962C8B-B14F-4D97-AF65-F5344CB8AC3E}">
        <p14:creationId xmlns:p14="http://schemas.microsoft.com/office/powerpoint/2010/main" val="2957177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Postup k odstranění pochybností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89 a 90 DŘ</a:t>
            </a:r>
          </a:p>
          <a:p>
            <a:r>
              <a:rPr lang="cs-CZ" dirty="0"/>
              <a:t>formalizovaný postup</a:t>
            </a:r>
          </a:p>
          <a:p>
            <a:r>
              <a:rPr lang="cs-CZ" dirty="0"/>
              <a:t>konkrétní pochybnosti o správnosti, průkaznosti nebo úplnosti podaného daňového tvrzení nebo jiné písemnosti předložené daňovým subjektem nebo o pravdivosti údajů v nich uvedených</a:t>
            </a:r>
          </a:p>
          <a:p>
            <a:r>
              <a:rPr lang="cs-CZ" dirty="0"/>
              <a:t>zahájení – výzva správce daně</a:t>
            </a:r>
          </a:p>
          <a:p>
            <a:r>
              <a:rPr lang="cs-CZ" dirty="0"/>
              <a:t>ukončení </a:t>
            </a:r>
          </a:p>
          <a:p>
            <a:pPr lvl="1"/>
            <a:r>
              <a:rPr lang="cs-CZ" dirty="0"/>
              <a:t>protokol nebo úřední záznam</a:t>
            </a:r>
          </a:p>
          <a:p>
            <a:pPr lvl="1"/>
            <a:r>
              <a:rPr lang="cs-CZ" dirty="0"/>
              <a:t>možnost opustit POP a zahájit daňovou kontrolu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2337424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7. Řízení při správě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22300" indent="-514350">
              <a:buFont typeface="+mj-lt"/>
              <a:buAutoNum type="alphaUcPeriod"/>
            </a:pPr>
            <a:r>
              <a:rPr lang="cs-CZ" dirty="0"/>
              <a:t>registrační řízení</a:t>
            </a:r>
          </a:p>
          <a:p>
            <a:pPr marL="622300" indent="-514350">
              <a:buFont typeface="+mj-lt"/>
              <a:buAutoNum type="alphaUcPeriod"/>
            </a:pPr>
            <a:r>
              <a:rPr lang="cs-CZ" dirty="0"/>
              <a:t>řízení o závazném posouzení</a:t>
            </a:r>
          </a:p>
          <a:p>
            <a:pPr marL="622300" indent="-514350">
              <a:buFont typeface="+mj-lt"/>
              <a:buAutoNum type="alphaUcPeriod"/>
            </a:pPr>
            <a:r>
              <a:rPr lang="cs-CZ" dirty="0"/>
              <a:t>daňové řízení </a:t>
            </a:r>
          </a:p>
          <a:p>
            <a:pPr marL="622300" indent="-514350">
              <a:buFont typeface="+mj-lt"/>
              <a:buAutoNum type="alphaUcPeriod"/>
            </a:pPr>
            <a:r>
              <a:rPr lang="cs-CZ" dirty="0"/>
              <a:t>další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2440625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Registrační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defRPr/>
            </a:pPr>
            <a:r>
              <a:rPr lang="cs-CZ" dirty="0"/>
              <a:t>§ 125 a násl. DŘ</a:t>
            </a:r>
          </a:p>
          <a:p>
            <a:pPr>
              <a:defRPr/>
            </a:pPr>
            <a:r>
              <a:rPr lang="cs-CZ" dirty="0"/>
              <a:t>vznik registrační povinnosti </a:t>
            </a:r>
          </a:p>
          <a:p>
            <a:pPr>
              <a:defRPr/>
            </a:pPr>
            <a:r>
              <a:rPr lang="cs-CZ" dirty="0"/>
              <a:t>přihláška k registraci</a:t>
            </a:r>
          </a:p>
          <a:p>
            <a:pPr>
              <a:defRPr/>
            </a:pPr>
            <a:r>
              <a:rPr lang="cs-CZ" dirty="0"/>
              <a:t>oznamovací povinnost</a:t>
            </a:r>
          </a:p>
          <a:p>
            <a:pPr>
              <a:defRPr/>
            </a:pPr>
            <a:r>
              <a:rPr lang="cs-CZ" dirty="0"/>
              <a:t>rozhodnutí</a:t>
            </a:r>
          </a:p>
          <a:p>
            <a:pPr>
              <a:defRPr/>
            </a:pPr>
            <a:r>
              <a:rPr lang="cs-CZ" dirty="0"/>
              <a:t>daňové identifikační číslo (DIČ)</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36</a:t>
            </a:fld>
            <a:endParaRPr lang="cs-CZ"/>
          </a:p>
        </p:txBody>
      </p:sp>
    </p:spTree>
    <p:extLst>
      <p:ext uri="{BB962C8B-B14F-4D97-AF65-F5344CB8AC3E}">
        <p14:creationId xmlns:p14="http://schemas.microsoft.com/office/powerpoint/2010/main" val="304154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Řízení o závazném posouzení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20000"/>
              </a:lnSpc>
              <a:defRPr/>
            </a:pPr>
            <a:r>
              <a:rPr lang="cs-CZ" dirty="0"/>
              <a:t>§ 132 a 133 DŘ</a:t>
            </a:r>
          </a:p>
          <a:p>
            <a:pPr>
              <a:lnSpc>
                <a:spcPct val="120000"/>
              </a:lnSpc>
              <a:defRPr/>
            </a:pPr>
            <a:r>
              <a:rPr lang="cs-CZ" dirty="0"/>
              <a:t>na žádost subjektu </a:t>
            </a:r>
          </a:p>
          <a:p>
            <a:pPr>
              <a:lnSpc>
                <a:spcPct val="120000"/>
              </a:lnSpc>
              <a:defRPr/>
            </a:pPr>
            <a:r>
              <a:rPr lang="cs-CZ" dirty="0"/>
              <a:t>rozhodnutí o závazném posouzení daňových důsledků, které pro něj vyplynou z daňově rozhodných skutečností již nastalých nebo očekávaných</a:t>
            </a:r>
          </a:p>
          <a:p>
            <a:pPr>
              <a:lnSpc>
                <a:spcPct val="120000"/>
              </a:lnSpc>
              <a:defRPr/>
            </a:pPr>
            <a:r>
              <a:rPr lang="cs-CZ" dirty="0"/>
              <a:t>pouze, když tak stanoví zákon</a:t>
            </a:r>
          </a:p>
          <a:p>
            <a:pPr>
              <a:lnSpc>
                <a:spcPct val="120000"/>
              </a:lnSpc>
              <a:defRPr/>
            </a:pPr>
            <a:r>
              <a:rPr lang="cs-CZ" dirty="0"/>
              <a:t>pokud se nezmění stav, je rozhodnutí závazné</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37</a:t>
            </a:fld>
            <a:endParaRPr lang="cs-CZ"/>
          </a:p>
        </p:txBody>
      </p:sp>
    </p:spTree>
    <p:extLst>
      <p:ext uri="{BB962C8B-B14F-4D97-AF65-F5344CB8AC3E}">
        <p14:creationId xmlns:p14="http://schemas.microsoft.com/office/powerpoint/2010/main" val="11817226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Daňové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daňový řád nedefinuje výslovně, ale implicitně</a:t>
            </a:r>
          </a:p>
          <a:p>
            <a:pPr lvl="1"/>
            <a:r>
              <a:rPr lang="cs-CZ" sz="2500" dirty="0"/>
              <a:t>§ 134 DŘ</a:t>
            </a:r>
          </a:p>
          <a:p>
            <a:r>
              <a:rPr lang="cs-CZ" dirty="0"/>
              <a:t>daňové řízení není klasickým řízením</a:t>
            </a:r>
          </a:p>
          <a:p>
            <a:r>
              <a:rPr lang="cs-CZ" dirty="0"/>
              <a:t>dílčí daňová řízení</a:t>
            </a:r>
          </a:p>
          <a:p>
            <a:r>
              <a:rPr lang="cs-CZ" dirty="0"/>
              <a:t>dvě roviny daňového řízení</a:t>
            </a:r>
          </a:p>
          <a:p>
            <a:pPr lvl="1"/>
            <a:r>
              <a:rPr lang="cs-CZ" sz="2600" dirty="0"/>
              <a:t>nalézací</a:t>
            </a:r>
          </a:p>
          <a:p>
            <a:pPr lvl="1"/>
            <a:r>
              <a:rPr lang="cs-CZ" sz="2600" dirty="0"/>
              <a:t>platební</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38</a:t>
            </a:fld>
            <a:endParaRPr lang="cs-CZ"/>
          </a:p>
        </p:txBody>
      </p:sp>
    </p:spTree>
    <p:extLst>
      <p:ext uri="{BB962C8B-B14F-4D97-AF65-F5344CB8AC3E}">
        <p14:creationId xmlns:p14="http://schemas.microsoft.com/office/powerpoint/2010/main" val="1305148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Daňové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39</a:t>
            </a:fld>
            <a:endParaRPr lang="cs-CZ"/>
          </a:p>
        </p:txBody>
      </p:sp>
      <p:sp>
        <p:nvSpPr>
          <p:cNvPr id="24" name="Rectangle 7">
            <a:extLst>
              <a:ext uri="{FF2B5EF4-FFF2-40B4-BE49-F238E27FC236}">
                <a16:creationId xmlns:a16="http://schemas.microsoft.com/office/drawing/2014/main" id="{52A1A43D-8479-442F-A3E1-35E7D3480402}"/>
              </a:ext>
            </a:extLst>
          </p:cNvPr>
          <p:cNvSpPr>
            <a:spLocks noChangeArrowheads="1"/>
          </p:cNvSpPr>
          <p:nvPr/>
        </p:nvSpPr>
        <p:spPr bwMode="auto">
          <a:xfrm>
            <a:off x="838199" y="1213338"/>
            <a:ext cx="4032573" cy="4303221"/>
          </a:xfrm>
          <a:prstGeom prst="rect">
            <a:avLst/>
          </a:prstGeom>
          <a:solidFill>
            <a:schemeClr val="accent2">
              <a:lumMod val="60000"/>
              <a:lumOff val="40000"/>
            </a:schemeClr>
          </a:solidFill>
          <a:ln>
            <a:headEnd/>
            <a:tailEnd/>
          </a:ln>
        </p:spPr>
        <p:style>
          <a:lnRef idx="1">
            <a:schemeClr val="accent2"/>
          </a:lnRef>
          <a:fillRef idx="2">
            <a:schemeClr val="accent2"/>
          </a:fillRef>
          <a:effectRef idx="1">
            <a:schemeClr val="accent2"/>
          </a:effectRef>
          <a:fontRef idx="minor">
            <a:schemeClr val="dk1"/>
          </a:fontRef>
        </p:style>
        <p:txBody>
          <a:bodyPr/>
          <a:lstStyle/>
          <a:p>
            <a:pPr algn="ctr" eaLnBrk="1" hangingPunct="1">
              <a:lnSpc>
                <a:spcPct val="100000"/>
              </a:lnSpc>
              <a:spcBef>
                <a:spcPct val="0"/>
              </a:spcBef>
              <a:buClrTx/>
              <a:buSzTx/>
              <a:buFontTx/>
              <a:buNone/>
              <a:defRPr/>
            </a:pPr>
            <a:endParaRPr lang="cs-CZ" sz="800" dirty="0">
              <a:latin typeface="Gill Sans MT" panose="020B0502020104020203" pitchFamily="34" charset="-18"/>
            </a:endParaRPr>
          </a:p>
          <a:p>
            <a:pPr algn="ctr" eaLnBrk="1" hangingPunct="1">
              <a:lnSpc>
                <a:spcPct val="100000"/>
              </a:lnSpc>
              <a:spcBef>
                <a:spcPct val="0"/>
              </a:spcBef>
              <a:buClrTx/>
              <a:buSzTx/>
              <a:buFontTx/>
              <a:buNone/>
              <a:defRPr/>
            </a:pPr>
            <a:r>
              <a:rPr lang="cs-CZ" dirty="0">
                <a:latin typeface="Gill Sans MT" panose="020B0502020104020203" pitchFamily="34" charset="-18"/>
              </a:rPr>
              <a:t>Nalézací rovina</a:t>
            </a:r>
          </a:p>
        </p:txBody>
      </p:sp>
      <p:sp>
        <p:nvSpPr>
          <p:cNvPr id="25" name="Rectangle 10">
            <a:extLst>
              <a:ext uri="{FF2B5EF4-FFF2-40B4-BE49-F238E27FC236}">
                <a16:creationId xmlns:a16="http://schemas.microsoft.com/office/drawing/2014/main" id="{86CF13F5-0DB4-4721-9EB9-498D850C7F3C}"/>
              </a:ext>
            </a:extLst>
          </p:cNvPr>
          <p:cNvSpPr>
            <a:spLocks noChangeArrowheads="1"/>
          </p:cNvSpPr>
          <p:nvPr/>
        </p:nvSpPr>
        <p:spPr bwMode="auto">
          <a:xfrm>
            <a:off x="5493072" y="1608038"/>
            <a:ext cx="2089150" cy="596900"/>
          </a:xfrm>
          <a:prstGeom prst="rect">
            <a:avLst/>
          </a:prstGeom>
          <a:solidFill>
            <a:srgbClr val="CCFFFF"/>
          </a:solidFill>
          <a:ln w="9525">
            <a:solidFill>
              <a:schemeClr val="tx1"/>
            </a:solidFill>
            <a:miter lim="800000"/>
            <a:headEnd/>
            <a:tailEnd/>
          </a:ln>
          <a:effectLst/>
        </p:spPr>
        <p:txBody>
          <a:bodyPr wrap="none" anchor="ctr"/>
          <a:lstStyle/>
          <a:p>
            <a:pPr algn="ctr" eaLnBrk="1" hangingPunct="1">
              <a:lnSpc>
                <a:spcPct val="100000"/>
              </a:lnSpc>
              <a:spcBef>
                <a:spcPct val="0"/>
              </a:spcBef>
              <a:buClrTx/>
              <a:buSzTx/>
              <a:buFontTx/>
              <a:buNone/>
              <a:defRPr/>
            </a:pPr>
            <a:endParaRPr lang="cs-CZ" sz="1400">
              <a:latin typeface="Gill Sans MT" panose="020B0502020104020203" pitchFamily="34" charset="-18"/>
            </a:endParaRPr>
          </a:p>
        </p:txBody>
      </p:sp>
      <p:sp>
        <p:nvSpPr>
          <p:cNvPr id="26" name="Rectangle 11">
            <a:extLst>
              <a:ext uri="{FF2B5EF4-FFF2-40B4-BE49-F238E27FC236}">
                <a16:creationId xmlns:a16="http://schemas.microsoft.com/office/drawing/2014/main" id="{1CB1DA55-B4F4-49DD-BD36-CB3FAC07157E}"/>
              </a:ext>
            </a:extLst>
          </p:cNvPr>
          <p:cNvSpPr>
            <a:spLocks noChangeArrowheads="1"/>
          </p:cNvSpPr>
          <p:nvPr/>
        </p:nvSpPr>
        <p:spPr bwMode="auto">
          <a:xfrm>
            <a:off x="5159698" y="1213338"/>
            <a:ext cx="6194102" cy="4303219"/>
          </a:xfrm>
          <a:prstGeom prst="rect">
            <a:avLst/>
          </a:prstGeom>
          <a:solidFill>
            <a:schemeClr val="accent2">
              <a:lumMod val="60000"/>
              <a:lumOff val="40000"/>
            </a:schemeClr>
          </a:solidFill>
          <a:ln>
            <a:headEnd/>
            <a:tailEnd/>
          </a:ln>
        </p:spPr>
        <p:style>
          <a:lnRef idx="1">
            <a:schemeClr val="accent2"/>
          </a:lnRef>
          <a:fillRef idx="2">
            <a:schemeClr val="accent2"/>
          </a:fillRef>
          <a:effectRef idx="1">
            <a:schemeClr val="accent2"/>
          </a:effectRef>
          <a:fontRef idx="minor">
            <a:schemeClr val="dk1"/>
          </a:fontRef>
        </p:style>
        <p:txBody>
          <a:bodyPr/>
          <a:lstStyle/>
          <a:p>
            <a:pPr algn="ctr" eaLnBrk="1" hangingPunct="1">
              <a:lnSpc>
                <a:spcPct val="100000"/>
              </a:lnSpc>
              <a:spcBef>
                <a:spcPct val="0"/>
              </a:spcBef>
              <a:buClrTx/>
              <a:buSzTx/>
              <a:buFontTx/>
              <a:buNone/>
              <a:defRPr/>
            </a:pPr>
            <a:endParaRPr lang="cs-CZ" sz="600" dirty="0">
              <a:latin typeface="Gill Sans MT" panose="020B0502020104020203" pitchFamily="34" charset="-18"/>
            </a:endParaRPr>
          </a:p>
          <a:p>
            <a:pPr algn="ctr" eaLnBrk="1" hangingPunct="1">
              <a:lnSpc>
                <a:spcPct val="100000"/>
              </a:lnSpc>
              <a:spcBef>
                <a:spcPct val="0"/>
              </a:spcBef>
              <a:buClrTx/>
              <a:buSzTx/>
              <a:buFontTx/>
              <a:buNone/>
              <a:defRPr/>
            </a:pPr>
            <a:r>
              <a:rPr lang="cs-CZ" dirty="0">
                <a:latin typeface="Gill Sans MT" panose="020B0502020104020203" pitchFamily="34" charset="-18"/>
              </a:rPr>
              <a:t>Platební rovina</a:t>
            </a:r>
          </a:p>
        </p:txBody>
      </p:sp>
      <p:sp>
        <p:nvSpPr>
          <p:cNvPr id="27" name="Rectangle 12">
            <a:extLst>
              <a:ext uri="{FF2B5EF4-FFF2-40B4-BE49-F238E27FC236}">
                <a16:creationId xmlns:a16="http://schemas.microsoft.com/office/drawing/2014/main" id="{CBB2B475-3799-4F8B-9106-9B1B22E280E2}"/>
              </a:ext>
            </a:extLst>
          </p:cNvPr>
          <p:cNvSpPr>
            <a:spLocks noChangeArrowheads="1"/>
          </p:cNvSpPr>
          <p:nvPr/>
        </p:nvSpPr>
        <p:spPr bwMode="auto">
          <a:xfrm>
            <a:off x="1192163" y="3357463"/>
            <a:ext cx="3421783" cy="1237263"/>
          </a:xfrm>
          <a:prstGeom prst="rect">
            <a:avLst/>
          </a:prstGeom>
          <a:solidFill>
            <a:srgbClr val="D22D40"/>
          </a:solidFill>
          <a:ln>
            <a:headEnd/>
            <a:tailEnd/>
          </a:ln>
        </p:spPr>
        <p:style>
          <a:lnRef idx="3">
            <a:schemeClr val="lt1"/>
          </a:lnRef>
          <a:fillRef idx="1">
            <a:schemeClr val="accent2"/>
          </a:fillRef>
          <a:effectRef idx="1">
            <a:schemeClr val="accent2"/>
          </a:effectRef>
          <a:fontRef idx="minor">
            <a:schemeClr val="lt1"/>
          </a:fontRef>
        </p:style>
        <p:txBody>
          <a:bodyPr anchor="ctr"/>
          <a:lstStyle/>
          <a:p>
            <a:pPr algn="ctr">
              <a:lnSpc>
                <a:spcPct val="100000"/>
              </a:lnSpc>
              <a:spcBef>
                <a:spcPct val="0"/>
              </a:spcBef>
              <a:buClrTx/>
              <a:buSzTx/>
              <a:buFontTx/>
              <a:buNone/>
              <a:defRPr/>
            </a:pPr>
            <a:r>
              <a:rPr lang="cs-CZ" sz="1600" dirty="0">
                <a:latin typeface="Gill Sans MT" panose="020B0502020104020203" pitchFamily="34" charset="-18"/>
              </a:rPr>
              <a:t>Doměřovací řízení</a:t>
            </a:r>
          </a:p>
        </p:txBody>
      </p:sp>
      <p:sp>
        <p:nvSpPr>
          <p:cNvPr id="28" name="Rectangle 13">
            <a:extLst>
              <a:ext uri="{FF2B5EF4-FFF2-40B4-BE49-F238E27FC236}">
                <a16:creationId xmlns:a16="http://schemas.microsoft.com/office/drawing/2014/main" id="{0C2D1309-DEF4-43A2-8ED3-A4F8D7761C2E}"/>
              </a:ext>
            </a:extLst>
          </p:cNvPr>
          <p:cNvSpPr>
            <a:spLocks noChangeArrowheads="1"/>
          </p:cNvSpPr>
          <p:nvPr/>
        </p:nvSpPr>
        <p:spPr bwMode="auto">
          <a:xfrm>
            <a:off x="1192164" y="1904301"/>
            <a:ext cx="3421782" cy="1237263"/>
          </a:xfrm>
          <a:prstGeom prst="rect">
            <a:avLst/>
          </a:prstGeom>
          <a:solidFill>
            <a:schemeClr val="accent1"/>
          </a:solidFill>
          <a:ln>
            <a:headEnd/>
            <a:tailEnd/>
          </a:ln>
        </p:spPr>
        <p:style>
          <a:lnRef idx="3">
            <a:schemeClr val="lt1"/>
          </a:lnRef>
          <a:fillRef idx="1">
            <a:schemeClr val="accent2"/>
          </a:fillRef>
          <a:effectRef idx="1">
            <a:schemeClr val="accent2"/>
          </a:effectRef>
          <a:fontRef idx="minor">
            <a:schemeClr val="lt1"/>
          </a:fontRef>
        </p:style>
        <p:txBody>
          <a:bodyPr anchor="ctr"/>
          <a:lstStyle/>
          <a:p>
            <a:pPr algn="ctr">
              <a:lnSpc>
                <a:spcPct val="100000"/>
              </a:lnSpc>
              <a:spcBef>
                <a:spcPct val="0"/>
              </a:spcBef>
              <a:buClrTx/>
              <a:buSzTx/>
              <a:buFontTx/>
              <a:buNone/>
              <a:defRPr/>
            </a:pPr>
            <a:r>
              <a:rPr lang="cs-CZ" sz="1600" dirty="0">
                <a:latin typeface="Gill Sans MT" panose="020B0502020104020203" pitchFamily="34" charset="-18"/>
              </a:rPr>
              <a:t>Vyměřovací řízení</a:t>
            </a:r>
          </a:p>
        </p:txBody>
      </p:sp>
      <p:sp>
        <p:nvSpPr>
          <p:cNvPr id="29" name="Rectangle 14">
            <a:extLst>
              <a:ext uri="{FF2B5EF4-FFF2-40B4-BE49-F238E27FC236}">
                <a16:creationId xmlns:a16="http://schemas.microsoft.com/office/drawing/2014/main" id="{73D2D4D6-3639-4D1D-99C1-81FD01F0F9DA}"/>
              </a:ext>
            </a:extLst>
          </p:cNvPr>
          <p:cNvSpPr>
            <a:spLocks noChangeArrowheads="1"/>
          </p:cNvSpPr>
          <p:nvPr/>
        </p:nvSpPr>
        <p:spPr bwMode="auto">
          <a:xfrm>
            <a:off x="5493073" y="1753623"/>
            <a:ext cx="2514631" cy="574675"/>
          </a:xfrm>
          <a:prstGeom prst="rect">
            <a:avLst/>
          </a:prstGeom>
          <a:solidFill>
            <a:srgbClr val="D22D40"/>
          </a:solidFill>
          <a:ln>
            <a:headEnd/>
            <a:tailEnd/>
          </a:ln>
        </p:spPr>
        <p:style>
          <a:lnRef idx="3">
            <a:schemeClr val="lt1"/>
          </a:lnRef>
          <a:fillRef idx="1">
            <a:schemeClr val="accent2"/>
          </a:fillRef>
          <a:effectRef idx="1">
            <a:schemeClr val="accent2"/>
          </a:effectRef>
          <a:fontRef idx="minor">
            <a:schemeClr val="lt1"/>
          </a:fontRef>
        </p:style>
        <p:txBody>
          <a:bodyPr anchor="ctr"/>
          <a:lstStyle/>
          <a:p>
            <a:pPr algn="ctr">
              <a:lnSpc>
                <a:spcPct val="100000"/>
              </a:lnSpc>
              <a:spcBef>
                <a:spcPct val="0"/>
              </a:spcBef>
              <a:buClrTx/>
              <a:buSzTx/>
              <a:buFontTx/>
              <a:buNone/>
              <a:defRPr/>
            </a:pPr>
            <a:r>
              <a:rPr lang="cs-CZ" sz="1600" dirty="0">
                <a:latin typeface="Gill Sans MT" panose="020B0502020104020203" pitchFamily="34" charset="-18"/>
              </a:rPr>
              <a:t>Vybírání</a:t>
            </a:r>
          </a:p>
        </p:txBody>
      </p:sp>
      <p:sp>
        <p:nvSpPr>
          <p:cNvPr id="30" name="Rectangle 21">
            <a:extLst>
              <a:ext uri="{FF2B5EF4-FFF2-40B4-BE49-F238E27FC236}">
                <a16:creationId xmlns:a16="http://schemas.microsoft.com/office/drawing/2014/main" id="{1991E584-9AF7-4375-A524-25B0AD5B7AAC}"/>
              </a:ext>
            </a:extLst>
          </p:cNvPr>
          <p:cNvSpPr>
            <a:spLocks noChangeArrowheads="1"/>
          </p:cNvSpPr>
          <p:nvPr/>
        </p:nvSpPr>
        <p:spPr bwMode="auto">
          <a:xfrm>
            <a:off x="5501462" y="2446006"/>
            <a:ext cx="2514631" cy="504825"/>
          </a:xfrm>
          <a:prstGeom prst="rect">
            <a:avLst/>
          </a:prstGeom>
          <a:solidFill>
            <a:srgbClr val="D22D40"/>
          </a:solidFill>
          <a:ln>
            <a:headEnd/>
            <a:tailEnd/>
          </a:ln>
        </p:spPr>
        <p:style>
          <a:lnRef idx="3">
            <a:schemeClr val="lt1"/>
          </a:lnRef>
          <a:fillRef idx="1">
            <a:schemeClr val="accent2"/>
          </a:fillRef>
          <a:effectRef idx="1">
            <a:schemeClr val="accent2"/>
          </a:effectRef>
          <a:fontRef idx="minor">
            <a:schemeClr val="lt1"/>
          </a:fontRef>
        </p:style>
        <p:txBody>
          <a:bodyPr anchor="ctr"/>
          <a:lstStyle/>
          <a:p>
            <a:pPr algn="ctr" eaLnBrk="1" hangingPunct="1">
              <a:lnSpc>
                <a:spcPct val="100000"/>
              </a:lnSpc>
              <a:spcBef>
                <a:spcPct val="0"/>
              </a:spcBef>
              <a:buClrTx/>
              <a:buSzTx/>
              <a:buFontTx/>
              <a:buNone/>
              <a:defRPr/>
            </a:pPr>
            <a:r>
              <a:rPr lang="cs-CZ" sz="1600" dirty="0">
                <a:latin typeface="Gill Sans MT" panose="020B0502020104020203" pitchFamily="34" charset="-18"/>
              </a:rPr>
              <a:t>Evidence</a:t>
            </a:r>
          </a:p>
        </p:txBody>
      </p:sp>
      <p:sp>
        <p:nvSpPr>
          <p:cNvPr id="31" name="Rectangle 23">
            <a:extLst>
              <a:ext uri="{FF2B5EF4-FFF2-40B4-BE49-F238E27FC236}">
                <a16:creationId xmlns:a16="http://schemas.microsoft.com/office/drawing/2014/main" id="{0FA8C760-ADF6-4A0B-A177-098586F136B7}"/>
              </a:ext>
            </a:extLst>
          </p:cNvPr>
          <p:cNvSpPr>
            <a:spLocks noChangeArrowheads="1"/>
          </p:cNvSpPr>
          <p:nvPr/>
        </p:nvSpPr>
        <p:spPr bwMode="auto">
          <a:xfrm>
            <a:off x="5518473" y="3068538"/>
            <a:ext cx="2514631" cy="1944688"/>
          </a:xfrm>
          <a:prstGeom prst="rect">
            <a:avLst/>
          </a:prstGeom>
          <a:solidFill>
            <a:srgbClr val="D22D40"/>
          </a:solidFill>
          <a:ln>
            <a:headEnd/>
            <a:tailEnd/>
          </a:ln>
        </p:spPr>
        <p:style>
          <a:lnRef idx="3">
            <a:schemeClr val="lt1"/>
          </a:lnRef>
          <a:fillRef idx="1">
            <a:schemeClr val="accent2"/>
          </a:fillRef>
          <a:effectRef idx="1">
            <a:schemeClr val="accent2"/>
          </a:effectRef>
          <a:fontRef idx="minor">
            <a:schemeClr val="lt1"/>
          </a:fontRef>
        </p:style>
        <p:txBody>
          <a:bodyPr/>
          <a:lstStyle/>
          <a:p>
            <a:pPr algn="ctr" eaLnBrk="1" hangingPunct="1">
              <a:lnSpc>
                <a:spcPct val="100000"/>
              </a:lnSpc>
              <a:spcBef>
                <a:spcPct val="0"/>
              </a:spcBef>
              <a:buClrTx/>
              <a:buSzTx/>
              <a:buFontTx/>
              <a:buNone/>
              <a:defRPr/>
            </a:pPr>
            <a:r>
              <a:rPr lang="cs-CZ" sz="1600" dirty="0">
                <a:latin typeface="Gill Sans MT" panose="020B0502020104020203" pitchFamily="34" charset="-18"/>
              </a:rPr>
              <a:t>Zajištění</a:t>
            </a:r>
          </a:p>
        </p:txBody>
      </p:sp>
      <p:sp>
        <p:nvSpPr>
          <p:cNvPr id="32" name="Rectangle 24">
            <a:extLst>
              <a:ext uri="{FF2B5EF4-FFF2-40B4-BE49-F238E27FC236}">
                <a16:creationId xmlns:a16="http://schemas.microsoft.com/office/drawing/2014/main" id="{996CF3DC-705E-4FE1-B798-E8DD2B8BE98D}"/>
              </a:ext>
            </a:extLst>
          </p:cNvPr>
          <p:cNvSpPr>
            <a:spLocks noChangeArrowheads="1"/>
          </p:cNvSpPr>
          <p:nvPr/>
        </p:nvSpPr>
        <p:spPr bwMode="auto">
          <a:xfrm>
            <a:off x="5642895" y="4397450"/>
            <a:ext cx="2265785" cy="41910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Ručení a finanční záruka</a:t>
            </a:r>
          </a:p>
        </p:txBody>
      </p:sp>
      <p:sp>
        <p:nvSpPr>
          <p:cNvPr id="33" name="Rectangle 25">
            <a:extLst>
              <a:ext uri="{FF2B5EF4-FFF2-40B4-BE49-F238E27FC236}">
                <a16:creationId xmlns:a16="http://schemas.microsoft.com/office/drawing/2014/main" id="{65E6B11E-1570-454B-BCB1-797F5856A179}"/>
              </a:ext>
            </a:extLst>
          </p:cNvPr>
          <p:cNvSpPr>
            <a:spLocks noChangeArrowheads="1"/>
          </p:cNvSpPr>
          <p:nvPr/>
        </p:nvSpPr>
        <p:spPr bwMode="auto">
          <a:xfrm>
            <a:off x="5630196" y="3360549"/>
            <a:ext cx="2265785" cy="417512"/>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Zajišťovací příkaz </a:t>
            </a:r>
          </a:p>
        </p:txBody>
      </p:sp>
      <p:sp>
        <p:nvSpPr>
          <p:cNvPr id="34" name="Rectangle 26">
            <a:extLst>
              <a:ext uri="{FF2B5EF4-FFF2-40B4-BE49-F238E27FC236}">
                <a16:creationId xmlns:a16="http://schemas.microsoft.com/office/drawing/2014/main" id="{C6B03D39-E552-4CF4-9A89-B818823E2EDB}"/>
              </a:ext>
            </a:extLst>
          </p:cNvPr>
          <p:cNvSpPr>
            <a:spLocks noChangeArrowheads="1"/>
          </p:cNvSpPr>
          <p:nvPr/>
        </p:nvSpPr>
        <p:spPr bwMode="auto">
          <a:xfrm>
            <a:off x="5630196" y="3873616"/>
            <a:ext cx="2265785" cy="41910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Zástavní právo</a:t>
            </a:r>
          </a:p>
        </p:txBody>
      </p:sp>
      <p:sp>
        <p:nvSpPr>
          <p:cNvPr id="35" name="Rectangle 28">
            <a:extLst>
              <a:ext uri="{FF2B5EF4-FFF2-40B4-BE49-F238E27FC236}">
                <a16:creationId xmlns:a16="http://schemas.microsoft.com/office/drawing/2014/main" id="{5E610BA3-1280-4BDF-8F35-D1EC9E742688}"/>
              </a:ext>
            </a:extLst>
          </p:cNvPr>
          <p:cNvSpPr>
            <a:spLocks noChangeArrowheads="1"/>
          </p:cNvSpPr>
          <p:nvPr/>
        </p:nvSpPr>
        <p:spPr bwMode="auto">
          <a:xfrm>
            <a:off x="8366479" y="1753623"/>
            <a:ext cx="2633358" cy="3259601"/>
          </a:xfrm>
          <a:prstGeom prst="rect">
            <a:avLst/>
          </a:prstGeom>
          <a:solidFill>
            <a:srgbClr val="D22D40"/>
          </a:solidFill>
          <a:ln>
            <a:headEnd/>
            <a:tailEnd/>
          </a:ln>
        </p:spPr>
        <p:style>
          <a:lnRef idx="3">
            <a:schemeClr val="lt1"/>
          </a:lnRef>
          <a:fillRef idx="1">
            <a:schemeClr val="accent2"/>
          </a:fillRef>
          <a:effectRef idx="1">
            <a:schemeClr val="accent2"/>
          </a:effectRef>
          <a:fontRef idx="minor">
            <a:schemeClr val="lt1"/>
          </a:fontRef>
        </p:style>
        <p:txBody>
          <a:bodyPr/>
          <a:lstStyle/>
          <a:p>
            <a:pPr algn="ctr" eaLnBrk="1" hangingPunct="1">
              <a:lnSpc>
                <a:spcPct val="100000"/>
              </a:lnSpc>
              <a:spcBef>
                <a:spcPct val="0"/>
              </a:spcBef>
              <a:buClrTx/>
              <a:buSzTx/>
              <a:buFontTx/>
              <a:buNone/>
              <a:defRPr/>
            </a:pPr>
            <a:r>
              <a:rPr lang="cs-CZ" sz="1600" dirty="0">
                <a:latin typeface="Gill Sans MT" panose="020B0502020104020203" pitchFamily="34" charset="-18"/>
              </a:rPr>
              <a:t>Vymáhání</a:t>
            </a:r>
          </a:p>
        </p:txBody>
      </p:sp>
      <p:sp>
        <p:nvSpPr>
          <p:cNvPr id="37" name="Rectangle 30">
            <a:extLst>
              <a:ext uri="{FF2B5EF4-FFF2-40B4-BE49-F238E27FC236}">
                <a16:creationId xmlns:a16="http://schemas.microsoft.com/office/drawing/2014/main" id="{52749299-BD2E-4326-80B9-29095403E862}"/>
              </a:ext>
            </a:extLst>
          </p:cNvPr>
          <p:cNvSpPr>
            <a:spLocks noChangeArrowheads="1"/>
          </p:cNvSpPr>
          <p:nvPr/>
        </p:nvSpPr>
        <p:spPr bwMode="auto">
          <a:xfrm>
            <a:off x="8500230" y="2127595"/>
            <a:ext cx="2345317" cy="41910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Soudním exekutorem</a:t>
            </a:r>
          </a:p>
        </p:txBody>
      </p:sp>
      <p:sp>
        <p:nvSpPr>
          <p:cNvPr id="38" name="Rectangle 31">
            <a:extLst>
              <a:ext uri="{FF2B5EF4-FFF2-40B4-BE49-F238E27FC236}">
                <a16:creationId xmlns:a16="http://schemas.microsoft.com/office/drawing/2014/main" id="{088BEB5C-2EA2-4BF8-ABF8-F8372344ED8B}"/>
              </a:ext>
            </a:extLst>
          </p:cNvPr>
          <p:cNvSpPr>
            <a:spLocks noChangeArrowheads="1"/>
          </p:cNvSpPr>
          <p:nvPr/>
        </p:nvSpPr>
        <p:spPr bwMode="auto">
          <a:xfrm>
            <a:off x="8500229" y="2789561"/>
            <a:ext cx="2345317" cy="41910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Daňovou exekucí</a:t>
            </a:r>
          </a:p>
        </p:txBody>
      </p:sp>
      <p:sp>
        <p:nvSpPr>
          <p:cNvPr id="39" name="Rectangle 32">
            <a:extLst>
              <a:ext uri="{FF2B5EF4-FFF2-40B4-BE49-F238E27FC236}">
                <a16:creationId xmlns:a16="http://schemas.microsoft.com/office/drawing/2014/main" id="{71770AD4-E0E6-4A88-B360-F017230D2E1A}"/>
              </a:ext>
            </a:extLst>
          </p:cNvPr>
          <p:cNvSpPr>
            <a:spLocks noChangeArrowheads="1"/>
          </p:cNvSpPr>
          <p:nvPr/>
        </p:nvSpPr>
        <p:spPr bwMode="auto">
          <a:xfrm>
            <a:off x="8520793" y="3482263"/>
            <a:ext cx="2345317" cy="417512"/>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Přihlášením do veřejné </a:t>
            </a:r>
          </a:p>
          <a:p>
            <a:pPr algn="ctr" eaLnBrk="1" hangingPunct="1">
              <a:lnSpc>
                <a:spcPct val="100000"/>
              </a:lnSpc>
              <a:spcBef>
                <a:spcPct val="0"/>
              </a:spcBef>
              <a:buClrTx/>
              <a:buSzTx/>
              <a:buFontTx/>
              <a:buNone/>
              <a:defRPr/>
            </a:pPr>
            <a:r>
              <a:rPr lang="cs-CZ" sz="1050" dirty="0">
                <a:latin typeface="Gill Sans MT" panose="020B0502020104020203" pitchFamily="34" charset="-18"/>
              </a:rPr>
              <a:t>dražby</a:t>
            </a:r>
          </a:p>
        </p:txBody>
      </p:sp>
      <p:sp>
        <p:nvSpPr>
          <p:cNvPr id="40" name="Rectangle 33">
            <a:extLst>
              <a:ext uri="{FF2B5EF4-FFF2-40B4-BE49-F238E27FC236}">
                <a16:creationId xmlns:a16="http://schemas.microsoft.com/office/drawing/2014/main" id="{B5B7B2B0-1068-4770-A9C7-E6913660E501}"/>
              </a:ext>
            </a:extLst>
          </p:cNvPr>
          <p:cNvSpPr>
            <a:spLocks noChangeArrowheads="1"/>
          </p:cNvSpPr>
          <p:nvPr/>
        </p:nvSpPr>
        <p:spPr bwMode="auto">
          <a:xfrm>
            <a:off x="8520793" y="4197363"/>
            <a:ext cx="2345317" cy="41751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1" hangingPunct="1">
              <a:lnSpc>
                <a:spcPct val="100000"/>
              </a:lnSpc>
              <a:spcBef>
                <a:spcPct val="0"/>
              </a:spcBef>
              <a:buClrTx/>
              <a:buSzTx/>
              <a:buFontTx/>
              <a:buNone/>
              <a:defRPr/>
            </a:pPr>
            <a:r>
              <a:rPr lang="cs-CZ" sz="1050" dirty="0">
                <a:latin typeface="Gill Sans MT" panose="020B0502020104020203" pitchFamily="34" charset="-18"/>
              </a:rPr>
              <a:t>Uplatněním </a:t>
            </a:r>
          </a:p>
          <a:p>
            <a:pPr algn="ctr" eaLnBrk="1" hangingPunct="1">
              <a:lnSpc>
                <a:spcPct val="100000"/>
              </a:lnSpc>
              <a:spcBef>
                <a:spcPct val="0"/>
              </a:spcBef>
              <a:buClrTx/>
              <a:buSzTx/>
              <a:buFontTx/>
              <a:buNone/>
              <a:defRPr/>
            </a:pPr>
            <a:r>
              <a:rPr lang="cs-CZ" sz="1050" dirty="0">
                <a:latin typeface="Gill Sans MT" panose="020B0502020104020203" pitchFamily="34" charset="-18"/>
              </a:rPr>
              <a:t>v </a:t>
            </a:r>
            <a:r>
              <a:rPr lang="cs-CZ" sz="1050" dirty="0" err="1">
                <a:latin typeface="Gill Sans MT" panose="020B0502020104020203" pitchFamily="34" charset="-18"/>
              </a:rPr>
              <a:t>insolvenčním</a:t>
            </a:r>
            <a:r>
              <a:rPr lang="cs-CZ" sz="1050" dirty="0">
                <a:latin typeface="Gill Sans MT" panose="020B0502020104020203" pitchFamily="34" charset="-18"/>
              </a:rPr>
              <a:t> řízení</a:t>
            </a:r>
          </a:p>
        </p:txBody>
      </p:sp>
      <p:sp>
        <p:nvSpPr>
          <p:cNvPr id="41" name="Rectangle 58">
            <a:extLst>
              <a:ext uri="{FF2B5EF4-FFF2-40B4-BE49-F238E27FC236}">
                <a16:creationId xmlns:a16="http://schemas.microsoft.com/office/drawing/2014/main" id="{68BDF560-682A-4BCB-AC44-47C044FDF483}"/>
              </a:ext>
            </a:extLst>
          </p:cNvPr>
          <p:cNvSpPr>
            <a:spLocks noChangeArrowheads="1"/>
          </p:cNvSpPr>
          <p:nvPr/>
        </p:nvSpPr>
        <p:spPr bwMode="auto">
          <a:xfrm>
            <a:off x="1192162" y="4704397"/>
            <a:ext cx="3421783" cy="76676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1" hangingPunct="1">
              <a:lnSpc>
                <a:spcPct val="100000"/>
              </a:lnSpc>
              <a:spcBef>
                <a:spcPct val="0"/>
              </a:spcBef>
              <a:buClrTx/>
              <a:buSzTx/>
              <a:buFontTx/>
              <a:buNone/>
            </a:pPr>
            <a:r>
              <a:rPr lang="cs-CZ" sz="1600" dirty="0">
                <a:solidFill>
                  <a:schemeClr val="tx1"/>
                </a:solidFill>
                <a:latin typeface="Gill Sans MT" panose="020B0502020104020203" pitchFamily="34" charset="-18"/>
              </a:rPr>
              <a:t>Nalézací řízení je ukončeno uplynutím </a:t>
            </a:r>
          </a:p>
          <a:p>
            <a:pPr algn="ctr" eaLnBrk="1" hangingPunct="1">
              <a:lnSpc>
                <a:spcPct val="100000"/>
              </a:lnSpc>
              <a:spcBef>
                <a:spcPct val="0"/>
              </a:spcBef>
              <a:buClrTx/>
              <a:buSzTx/>
              <a:buFontTx/>
              <a:buNone/>
            </a:pPr>
            <a:r>
              <a:rPr lang="cs-CZ" sz="1600" dirty="0">
                <a:solidFill>
                  <a:schemeClr val="tx1"/>
                </a:solidFill>
                <a:latin typeface="Gill Sans MT" panose="020B0502020104020203" pitchFamily="34" charset="-18"/>
              </a:rPr>
              <a:t>lhůty pro stanovení daně</a:t>
            </a:r>
          </a:p>
        </p:txBody>
      </p:sp>
      <p:sp>
        <p:nvSpPr>
          <p:cNvPr id="42" name="Rectangle 59">
            <a:extLst>
              <a:ext uri="{FF2B5EF4-FFF2-40B4-BE49-F238E27FC236}">
                <a16:creationId xmlns:a16="http://schemas.microsoft.com/office/drawing/2014/main" id="{DC283FCE-2DF0-47C1-9322-996D4F9941B6}"/>
              </a:ext>
            </a:extLst>
          </p:cNvPr>
          <p:cNvSpPr>
            <a:spLocks noChangeArrowheads="1"/>
          </p:cNvSpPr>
          <p:nvPr/>
        </p:nvSpPr>
        <p:spPr bwMode="auto">
          <a:xfrm>
            <a:off x="5518474" y="5102097"/>
            <a:ext cx="5481364" cy="35718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1" hangingPunct="1">
              <a:spcBef>
                <a:spcPct val="0"/>
              </a:spcBef>
              <a:buClrTx/>
              <a:buSzTx/>
              <a:buFontTx/>
              <a:buNone/>
            </a:pPr>
            <a:r>
              <a:rPr lang="cs-CZ" sz="1600" dirty="0">
                <a:solidFill>
                  <a:schemeClr val="tx1"/>
                </a:solidFill>
                <a:latin typeface="Gill Sans MT" panose="020B0502020104020203" pitchFamily="34" charset="-18"/>
              </a:rPr>
              <a:t>Možnost placení je ukončena uplynutím lhůty pro placení daně</a:t>
            </a:r>
            <a:endParaRPr lang="cs-CZ" sz="1100" dirty="0">
              <a:solidFill>
                <a:schemeClr val="tx1"/>
              </a:solidFill>
              <a:latin typeface="Gill Sans MT" panose="020B0502020104020203" pitchFamily="34" charset="-18"/>
            </a:endParaRPr>
          </a:p>
        </p:txBody>
      </p:sp>
    </p:spTree>
    <p:extLst>
      <p:ext uri="{BB962C8B-B14F-4D97-AF65-F5344CB8AC3E}">
        <p14:creationId xmlns:p14="http://schemas.microsoft.com/office/powerpoint/2010/main" val="2471395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Pojem daň podle daňového řádu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r>
              <a:rPr lang="cs-CZ" dirty="0"/>
              <a:t>příjem nebo vratka veřejného rozpočtu (§ 2 odst. 1 a 2 DŘ)</a:t>
            </a:r>
          </a:p>
          <a:p>
            <a:endParaRPr lang="cs-CZ" dirty="0">
              <a:solidFill>
                <a:srgbClr val="000000"/>
              </a:solidFill>
            </a:endParaRPr>
          </a:p>
          <a:p>
            <a:r>
              <a:rPr lang="cs-CZ" dirty="0">
                <a:solidFill>
                  <a:srgbClr val="000000"/>
                </a:solidFill>
              </a:rPr>
              <a:t>daní se pro účely daňového řádu rozumí (§ 2 odst. 3 DŘ)</a:t>
            </a:r>
          </a:p>
          <a:p>
            <a:pPr lvl="1"/>
            <a:r>
              <a:rPr lang="cs-CZ" sz="2000" dirty="0"/>
              <a:t>peněžité plnění označené jako daň, clo, poplatek</a:t>
            </a:r>
          </a:p>
          <a:p>
            <a:pPr lvl="1"/>
            <a:r>
              <a:rPr lang="cs-CZ" sz="2000" dirty="0">
                <a:solidFill>
                  <a:srgbClr val="000000"/>
                </a:solidFill>
                <a:cs typeface="Times New Roman" pitchFamily="18" charset="0"/>
              </a:rPr>
              <a:t>peněžité plnění, pokud zákon stanoví, že se při jeho správě postupuje podle daňového řádu </a:t>
            </a:r>
            <a:r>
              <a:rPr lang="cs-CZ" sz="1600" dirty="0">
                <a:solidFill>
                  <a:srgbClr val="000000"/>
                </a:solidFill>
              </a:rPr>
              <a:t>(odvody, příspěvky, úhrady)</a:t>
            </a:r>
            <a:endParaRPr lang="cs-CZ" sz="1600" dirty="0"/>
          </a:p>
          <a:p>
            <a:pPr lvl="1"/>
            <a:r>
              <a:rPr lang="cs-CZ" sz="2000" dirty="0">
                <a:solidFill>
                  <a:srgbClr val="000000"/>
                </a:solidFill>
                <a:cs typeface="Times New Roman" pitchFamily="18" charset="0"/>
              </a:rPr>
              <a:t>peněžité plnění v rámci dělené správy</a:t>
            </a:r>
            <a:r>
              <a:rPr lang="cs-CZ" sz="2000" dirty="0">
                <a:solidFill>
                  <a:srgbClr val="000000"/>
                </a:solidFill>
              </a:rPr>
              <a:t> </a:t>
            </a:r>
            <a:r>
              <a:rPr lang="cs-CZ" sz="1600" dirty="0">
                <a:solidFill>
                  <a:srgbClr val="000000"/>
                </a:solidFill>
              </a:rPr>
              <a:t>(pouze v platební rovině)</a:t>
            </a:r>
          </a:p>
          <a:p>
            <a:endParaRPr lang="cs-CZ" dirty="0">
              <a:solidFill>
                <a:srgbClr val="000000"/>
              </a:solidFill>
            </a:endParaRPr>
          </a:p>
          <a:p>
            <a:r>
              <a:rPr lang="cs-CZ" dirty="0">
                <a:solidFill>
                  <a:srgbClr val="000000"/>
                </a:solidFill>
              </a:rPr>
              <a:t>daň také zahrnuje (§ 2 odst. 4 a 5 DŘ)</a:t>
            </a:r>
          </a:p>
          <a:p>
            <a:pPr lvl="1"/>
            <a:r>
              <a:rPr lang="cs-CZ" sz="2000" dirty="0"/>
              <a:t>daňový odpočet, daňovou ztrátu, jiný způsob zdanění </a:t>
            </a:r>
            <a:r>
              <a:rPr lang="cs-CZ" sz="1600" dirty="0">
                <a:solidFill>
                  <a:srgbClr val="000000"/>
                </a:solidFill>
              </a:rPr>
              <a:t>(není-li stanoveno jinak)</a:t>
            </a:r>
            <a:endParaRPr lang="cs-CZ" sz="1600" dirty="0"/>
          </a:p>
          <a:p>
            <a:pPr lvl="1"/>
            <a:r>
              <a:rPr lang="cs-CZ" sz="2000" dirty="0">
                <a:solidFill>
                  <a:srgbClr val="000000"/>
                </a:solidFill>
              </a:rPr>
              <a:t>příslušenství daně </a:t>
            </a:r>
            <a:r>
              <a:rPr lang="cs-CZ" sz="1600" dirty="0">
                <a:solidFill>
                  <a:srgbClr val="000000"/>
                </a:solidFill>
              </a:rPr>
              <a:t>(není-li stanoveno jinak)</a:t>
            </a:r>
          </a:p>
          <a:p>
            <a:pPr>
              <a:buFont typeface="Wingdings 3" pitchFamily="18" charset="2"/>
              <a:buNone/>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41290701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8. Postupy a řízení v daňovém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23887" indent="-514350">
              <a:buFont typeface="+mj-lt"/>
              <a:buAutoNum type="alphaUcPeriod"/>
            </a:pPr>
            <a:r>
              <a:rPr lang="cs-CZ" dirty="0"/>
              <a:t>vyměřovací a doměřovací řízení</a:t>
            </a:r>
          </a:p>
          <a:p>
            <a:pPr marL="623887" indent="-514350">
              <a:buFont typeface="+mj-lt"/>
              <a:buAutoNum type="alphaUcPeriod"/>
            </a:pPr>
            <a:r>
              <a:rPr lang="cs-CZ" dirty="0"/>
              <a:t>evidence daní</a:t>
            </a:r>
          </a:p>
          <a:p>
            <a:pPr marL="623887" indent="-514350">
              <a:buFont typeface="+mj-lt"/>
              <a:buAutoNum type="alphaUcPeriod"/>
            </a:pPr>
            <a:r>
              <a:rPr lang="cs-CZ" dirty="0"/>
              <a:t>vybírání daní</a:t>
            </a:r>
          </a:p>
          <a:p>
            <a:pPr marL="623887" indent="-514350">
              <a:buFont typeface="+mj-lt"/>
              <a:buAutoNum type="alphaUcPeriod"/>
            </a:pPr>
            <a:r>
              <a:rPr lang="cs-CZ" dirty="0"/>
              <a:t>zajištění daní</a:t>
            </a:r>
          </a:p>
          <a:p>
            <a:pPr marL="623887" indent="-514350">
              <a:buFont typeface="+mj-lt"/>
              <a:buAutoNum type="alphaUcPeriod"/>
            </a:pPr>
            <a:r>
              <a:rPr lang="cs-CZ" dirty="0"/>
              <a:t>vymáhání daní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40</a:t>
            </a:fld>
            <a:endParaRPr lang="cs-CZ"/>
          </a:p>
        </p:txBody>
      </p:sp>
    </p:spTree>
    <p:extLst>
      <p:ext uri="{BB962C8B-B14F-4D97-AF65-F5344CB8AC3E}">
        <p14:creationId xmlns:p14="http://schemas.microsoft.com/office/powerpoint/2010/main" val="3373470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Vyměřovací a doměřovací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135 a násl. DŘ</a:t>
            </a:r>
          </a:p>
          <a:p>
            <a:r>
              <a:rPr lang="cs-CZ" dirty="0"/>
              <a:t>řádné daňové tvrzení (§ 1 odst. 4 písm. a) DŘ)</a:t>
            </a:r>
          </a:p>
          <a:p>
            <a:r>
              <a:rPr lang="cs-CZ" dirty="0"/>
              <a:t>splatnost daně (§ 135 odst. 3 DŘ)</a:t>
            </a:r>
          </a:p>
          <a:p>
            <a:r>
              <a:rPr lang="cs-CZ" dirty="0"/>
              <a:t>opravné daňové přiznání a opravné vyúčtování (§ 138 DŘ) </a:t>
            </a:r>
          </a:p>
          <a:p>
            <a:r>
              <a:rPr lang="cs-CZ" dirty="0"/>
              <a:t>vyměření daně (§ 139 a 140 DŘ)</a:t>
            </a:r>
          </a:p>
          <a:p>
            <a:r>
              <a:rPr lang="cs-CZ" dirty="0"/>
              <a:t>dodatečné daňové tvrzení (§ 1 odst. 4 písm. b) DŘ)</a:t>
            </a:r>
          </a:p>
          <a:p>
            <a:r>
              <a:rPr lang="cs-CZ" dirty="0"/>
              <a:t>doměření daně (§ 143 a 144 DŘ)</a:t>
            </a:r>
          </a:p>
          <a:p>
            <a:r>
              <a:rPr lang="cs-CZ" dirty="0"/>
              <a:t>lhůta pro stanovení daně (§ 148 DŘ)</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41</a:t>
            </a:fld>
            <a:endParaRPr lang="cs-CZ"/>
          </a:p>
        </p:txBody>
      </p:sp>
    </p:spTree>
    <p:extLst>
      <p:ext uri="{BB962C8B-B14F-4D97-AF65-F5344CB8AC3E}">
        <p14:creationId xmlns:p14="http://schemas.microsoft.com/office/powerpoint/2010/main" val="1819528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Daňové tvrzení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42</a:t>
            </a:fld>
            <a:endParaRPr lang="cs-CZ"/>
          </a:p>
        </p:txBody>
      </p:sp>
      <p:sp>
        <p:nvSpPr>
          <p:cNvPr id="5" name="Zaoblený obdélník 4">
            <a:extLst>
              <a:ext uri="{FF2B5EF4-FFF2-40B4-BE49-F238E27FC236}">
                <a16:creationId xmlns:a16="http://schemas.microsoft.com/office/drawing/2014/main" id="{3D13BB9C-3648-4BAC-BDE9-3E66F9925CB8}"/>
              </a:ext>
            </a:extLst>
          </p:cNvPr>
          <p:cNvSpPr/>
          <p:nvPr/>
        </p:nvSpPr>
        <p:spPr>
          <a:xfrm>
            <a:off x="1674421" y="1341440"/>
            <a:ext cx="4045994" cy="417511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cs-CZ" sz="2400" b="1" dirty="0">
              <a:latin typeface="Gill Sans MT" panose="020B0502020104020203" pitchFamily="34" charset="-18"/>
            </a:endParaRPr>
          </a:p>
          <a:p>
            <a:pPr algn="ctr"/>
            <a:r>
              <a:rPr lang="cs-CZ" sz="2400" b="1" dirty="0">
                <a:latin typeface="Gill Sans MT" panose="020B0502020104020203" pitchFamily="34" charset="-18"/>
              </a:rPr>
              <a:t>Řádné daňové tvrzení</a:t>
            </a:r>
          </a:p>
          <a:p>
            <a:pPr algn="ctr"/>
            <a:endParaRPr lang="cs-CZ" sz="2000" b="1" dirty="0">
              <a:latin typeface="Gill Sans MT" panose="020B0502020104020203" pitchFamily="34" charset="-18"/>
            </a:endParaRPr>
          </a:p>
          <a:p>
            <a:pPr algn="ctr"/>
            <a:endParaRPr lang="cs-CZ" b="1"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p:txBody>
      </p:sp>
      <p:sp>
        <p:nvSpPr>
          <p:cNvPr id="6" name="Zaoblený obdélník 6">
            <a:extLst>
              <a:ext uri="{FF2B5EF4-FFF2-40B4-BE49-F238E27FC236}">
                <a16:creationId xmlns:a16="http://schemas.microsoft.com/office/drawing/2014/main" id="{C3EFA7B4-4C99-4172-96B4-24804B7EFFD3}"/>
              </a:ext>
            </a:extLst>
          </p:cNvPr>
          <p:cNvSpPr/>
          <p:nvPr/>
        </p:nvSpPr>
        <p:spPr>
          <a:xfrm>
            <a:off x="2198877" y="2140248"/>
            <a:ext cx="3220283" cy="92035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cs-CZ" sz="2000" b="1" dirty="0">
                <a:latin typeface="Gill Sans MT" panose="020B0502020104020203" pitchFamily="34" charset="-18"/>
              </a:rPr>
              <a:t>Daňové přiznání</a:t>
            </a:r>
          </a:p>
        </p:txBody>
      </p:sp>
      <p:sp>
        <p:nvSpPr>
          <p:cNvPr id="7" name="Zaoblený obdélník 7">
            <a:extLst>
              <a:ext uri="{FF2B5EF4-FFF2-40B4-BE49-F238E27FC236}">
                <a16:creationId xmlns:a16="http://schemas.microsoft.com/office/drawing/2014/main" id="{81670030-51E8-478B-801F-952BCE2CCF25}"/>
              </a:ext>
            </a:extLst>
          </p:cNvPr>
          <p:cNvSpPr/>
          <p:nvPr/>
        </p:nvSpPr>
        <p:spPr>
          <a:xfrm>
            <a:off x="2198877" y="4239083"/>
            <a:ext cx="3220283" cy="9203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cs-CZ" sz="2000" b="1" dirty="0">
                <a:latin typeface="Gill Sans MT" panose="020B0502020104020203" pitchFamily="34" charset="-18"/>
              </a:rPr>
              <a:t>Vyúčtování</a:t>
            </a:r>
          </a:p>
        </p:txBody>
      </p:sp>
      <p:sp>
        <p:nvSpPr>
          <p:cNvPr id="8" name="Zaoblený obdélník 8">
            <a:extLst>
              <a:ext uri="{FF2B5EF4-FFF2-40B4-BE49-F238E27FC236}">
                <a16:creationId xmlns:a16="http://schemas.microsoft.com/office/drawing/2014/main" id="{2EB7385B-ACC1-4B8C-8FCE-B5D1255EB289}"/>
              </a:ext>
            </a:extLst>
          </p:cNvPr>
          <p:cNvSpPr/>
          <p:nvPr/>
        </p:nvSpPr>
        <p:spPr>
          <a:xfrm>
            <a:off x="2198877" y="3179148"/>
            <a:ext cx="3220283" cy="9203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2000" b="1" dirty="0">
                <a:latin typeface="Gill Sans MT" panose="020B0502020104020203" pitchFamily="34" charset="-18"/>
              </a:rPr>
              <a:t>Hlášení</a:t>
            </a:r>
          </a:p>
        </p:txBody>
      </p:sp>
      <p:sp>
        <p:nvSpPr>
          <p:cNvPr id="9" name="Zaoblený obdélník 9">
            <a:extLst>
              <a:ext uri="{FF2B5EF4-FFF2-40B4-BE49-F238E27FC236}">
                <a16:creationId xmlns:a16="http://schemas.microsoft.com/office/drawing/2014/main" id="{387E5CF0-2134-4B38-BC55-67E21E9756BE}"/>
              </a:ext>
            </a:extLst>
          </p:cNvPr>
          <p:cNvSpPr/>
          <p:nvPr/>
        </p:nvSpPr>
        <p:spPr>
          <a:xfrm>
            <a:off x="6556636" y="1355224"/>
            <a:ext cx="4045994" cy="41894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cs-CZ" sz="2400" b="1" dirty="0">
              <a:latin typeface="Gill Sans MT" panose="020B0502020104020203" pitchFamily="34" charset="-18"/>
            </a:endParaRPr>
          </a:p>
          <a:p>
            <a:pPr algn="ctr"/>
            <a:r>
              <a:rPr lang="cs-CZ" sz="2400" b="1" dirty="0">
                <a:latin typeface="Gill Sans MT" panose="020B0502020104020203" pitchFamily="34" charset="-18"/>
              </a:rPr>
              <a:t>Dodatečné daňové tvrzení</a:t>
            </a:r>
          </a:p>
          <a:p>
            <a:pPr algn="ctr"/>
            <a:endParaRPr lang="cs-CZ" sz="2000" b="1" dirty="0">
              <a:latin typeface="Gill Sans MT" panose="020B0502020104020203" pitchFamily="34" charset="-18"/>
            </a:endParaRPr>
          </a:p>
          <a:p>
            <a:pPr algn="ctr"/>
            <a:endParaRPr lang="cs-CZ" b="1"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a:p>
            <a:pPr algn="ctr"/>
            <a:endParaRPr lang="cs-CZ" sz="1600" dirty="0">
              <a:latin typeface="Gill Sans MT" panose="020B0502020104020203" pitchFamily="34" charset="-18"/>
            </a:endParaRPr>
          </a:p>
        </p:txBody>
      </p:sp>
      <p:sp>
        <p:nvSpPr>
          <p:cNvPr id="10" name="Zaoblený obdélník 10">
            <a:extLst>
              <a:ext uri="{FF2B5EF4-FFF2-40B4-BE49-F238E27FC236}">
                <a16:creationId xmlns:a16="http://schemas.microsoft.com/office/drawing/2014/main" id="{96F98AD0-2C65-4129-AC33-72645D6020B9}"/>
              </a:ext>
            </a:extLst>
          </p:cNvPr>
          <p:cNvSpPr/>
          <p:nvPr/>
        </p:nvSpPr>
        <p:spPr>
          <a:xfrm>
            <a:off x="7000458" y="2140248"/>
            <a:ext cx="3220283" cy="92035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cs-CZ" sz="2000" b="1" dirty="0">
                <a:latin typeface="Gill Sans MT" panose="020B0502020104020203" pitchFamily="34" charset="-18"/>
              </a:rPr>
              <a:t>Dodatečné daňové přiznání</a:t>
            </a:r>
          </a:p>
        </p:txBody>
      </p:sp>
      <p:sp>
        <p:nvSpPr>
          <p:cNvPr id="11" name="Zaoblený obdélník 11">
            <a:extLst>
              <a:ext uri="{FF2B5EF4-FFF2-40B4-BE49-F238E27FC236}">
                <a16:creationId xmlns:a16="http://schemas.microsoft.com/office/drawing/2014/main" id="{87359F8D-B71B-4E38-A05F-78A87D6EF5AC}"/>
              </a:ext>
            </a:extLst>
          </p:cNvPr>
          <p:cNvSpPr/>
          <p:nvPr/>
        </p:nvSpPr>
        <p:spPr>
          <a:xfrm>
            <a:off x="7000457" y="4239083"/>
            <a:ext cx="3220283" cy="9203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cs-CZ" sz="2000" b="1" dirty="0">
                <a:latin typeface="Gill Sans MT" panose="020B0502020104020203" pitchFamily="34" charset="-18"/>
              </a:rPr>
              <a:t>Dodatečné vyúčtování</a:t>
            </a:r>
          </a:p>
        </p:txBody>
      </p:sp>
      <p:sp>
        <p:nvSpPr>
          <p:cNvPr id="12" name="Zaoblený obdélník 12">
            <a:extLst>
              <a:ext uri="{FF2B5EF4-FFF2-40B4-BE49-F238E27FC236}">
                <a16:creationId xmlns:a16="http://schemas.microsoft.com/office/drawing/2014/main" id="{3E6CDC48-9BBF-4473-AFB4-A8B25A1F40E4}"/>
              </a:ext>
            </a:extLst>
          </p:cNvPr>
          <p:cNvSpPr/>
          <p:nvPr/>
        </p:nvSpPr>
        <p:spPr>
          <a:xfrm>
            <a:off x="7000457" y="3179148"/>
            <a:ext cx="3220283" cy="9203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2000" b="1" dirty="0">
                <a:latin typeface="Gill Sans MT" panose="020B0502020104020203" pitchFamily="34" charset="-18"/>
              </a:rPr>
              <a:t>Následné hlášení</a:t>
            </a:r>
          </a:p>
        </p:txBody>
      </p:sp>
    </p:spTree>
    <p:extLst>
      <p:ext uri="{BB962C8B-B14F-4D97-AF65-F5344CB8AC3E}">
        <p14:creationId xmlns:p14="http://schemas.microsoft.com/office/powerpoint/2010/main" val="26938617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Nález ÚS </a:t>
            </a:r>
            <a:r>
              <a:rPr lang="cs-CZ" dirty="0" err="1"/>
              <a:t>Pl</a:t>
            </a:r>
            <a:r>
              <a:rPr lang="cs-CZ" dirty="0"/>
              <a:t>. ÚS 19/17</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43</a:t>
            </a:fld>
            <a:endParaRPr lang="cs-CZ"/>
          </a:p>
        </p:txBody>
      </p:sp>
      <p:sp>
        <p:nvSpPr>
          <p:cNvPr id="14"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pPr marL="0" indent="0" algn="just">
              <a:buNone/>
            </a:pPr>
            <a:r>
              <a:rPr lang="cs-CZ" dirty="0"/>
              <a:t>Ústavní soud má za to, že vůči institutu předepsaného tiskopisu nelze z hlediska ústavnosti nic namítat, jestliže však je vyplnění tiskopisu ukládáno jako povinnost, je třeba, aby jeho obsah byl stanoven právním předpisem. V případě tiskopisu, jehož forma není dána zákonem ani podzákonným právním předpisem, abstraktní kontrola ústavnosti ukládaných povinností možná není.</a:t>
            </a:r>
          </a:p>
          <a:p>
            <a:pPr marL="0" indent="0" algn="just">
              <a:buNone/>
            </a:pPr>
            <a:r>
              <a:rPr lang="cs-CZ" dirty="0"/>
              <a:t>Ústavnímu soudu tudíž nezbylo než konstatovat, že napadené ustanovení nesplňuje podmínky stanovené ústavním pořádkem pro uložení povinnosti daňovému subjektu sdělovat v přihlášce k daňové registraci, resp. v oznámení o změně registračních údajů a v řádném nebo dodatečném daňovém tvrzení, údaje nezbytné pro správu daní; to nevylučuje případné zákonné zmocnění ministerstva financí podle čl. 79 odst. 3 Ústavy. </a:t>
            </a:r>
          </a:p>
        </p:txBody>
      </p:sp>
    </p:spTree>
    <p:extLst>
      <p:ext uri="{BB962C8B-B14F-4D97-AF65-F5344CB8AC3E}">
        <p14:creationId xmlns:p14="http://schemas.microsoft.com/office/powerpoint/2010/main" val="15140778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Evidence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149 a násl. DŘ</a:t>
            </a:r>
          </a:p>
          <a:p>
            <a:r>
              <a:rPr lang="cs-CZ" dirty="0"/>
              <a:t>předmět evidence daní</a:t>
            </a:r>
          </a:p>
          <a:p>
            <a:r>
              <a:rPr lang="cs-CZ" dirty="0"/>
              <a:t>osobní daňové účty </a:t>
            </a:r>
          </a:p>
          <a:p>
            <a:r>
              <a:rPr lang="cs-CZ" dirty="0"/>
              <a:t>nedoplatek (§ 153 DŘ)</a:t>
            </a:r>
          </a:p>
          <a:p>
            <a:r>
              <a:rPr lang="cs-CZ" dirty="0"/>
              <a:t>přeplatek / vratitelný přeplatek (§ 154 až 155b DŘ)</a:t>
            </a:r>
          </a:p>
          <a:p>
            <a:pPr lvl="1"/>
            <a:r>
              <a:rPr lang="cs-CZ" dirty="0"/>
              <a:t>test </a:t>
            </a:r>
            <a:r>
              <a:rPr lang="cs-CZ" dirty="0" err="1"/>
              <a:t>vratitelnosti</a:t>
            </a: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44</a:t>
            </a:fld>
            <a:endParaRPr lang="cs-CZ"/>
          </a:p>
        </p:txBody>
      </p:sp>
    </p:spTree>
    <p:extLst>
      <p:ext uri="{BB962C8B-B14F-4D97-AF65-F5344CB8AC3E}">
        <p14:creationId xmlns:p14="http://schemas.microsoft.com/office/powerpoint/2010/main" val="5907617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Vybírání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pořadí úhrady daně (§ 152 DŘ)</a:t>
            </a:r>
          </a:p>
          <a:p>
            <a:r>
              <a:rPr lang="cs-CZ" dirty="0"/>
              <a:t>způsob placení daně (§ 163 a násl. DŘ)</a:t>
            </a:r>
          </a:p>
          <a:p>
            <a:r>
              <a:rPr lang="cs-CZ" dirty="0"/>
              <a:t>den platby (§ 166 DŘ)</a:t>
            </a:r>
          </a:p>
          <a:p>
            <a:r>
              <a:rPr lang="cs-CZ" dirty="0"/>
              <a:t>posečkání (§ 156 a násl. DŘ)</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45</a:t>
            </a:fld>
            <a:endParaRPr lang="cs-CZ"/>
          </a:p>
        </p:txBody>
      </p:sp>
    </p:spTree>
    <p:extLst>
      <p:ext uri="{BB962C8B-B14F-4D97-AF65-F5344CB8AC3E}">
        <p14:creationId xmlns:p14="http://schemas.microsoft.com/office/powerpoint/2010/main" val="23068470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Zajištění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20000"/>
              </a:lnSpc>
              <a:defRPr/>
            </a:pPr>
            <a:r>
              <a:rPr lang="cs-CZ" dirty="0"/>
              <a:t>zajištění úhrady na nesplatnou nebo dosud nestanovenou daň (§ 167 a násl. DŘ)</a:t>
            </a:r>
          </a:p>
          <a:p>
            <a:pPr>
              <a:lnSpc>
                <a:spcPct val="120000"/>
              </a:lnSpc>
              <a:defRPr/>
            </a:pPr>
            <a:r>
              <a:rPr lang="cs-CZ" dirty="0"/>
              <a:t>zástavní právo (§ 170 DŘ)</a:t>
            </a:r>
          </a:p>
          <a:p>
            <a:pPr>
              <a:lnSpc>
                <a:spcPct val="120000"/>
              </a:lnSpc>
              <a:defRPr/>
            </a:pPr>
            <a:r>
              <a:rPr lang="cs-CZ" dirty="0"/>
              <a:t>ručení (§ 171 a 172 DŘ)</a:t>
            </a:r>
          </a:p>
          <a:p>
            <a:pPr>
              <a:lnSpc>
                <a:spcPct val="120000"/>
              </a:lnSpc>
              <a:defRPr/>
            </a:pPr>
            <a:r>
              <a:rPr lang="cs-CZ" dirty="0"/>
              <a:t>zajištění daně ručením nebo finanční zárukou (§ 173 DŘ)</a:t>
            </a:r>
          </a:p>
          <a:p>
            <a:pPr>
              <a:lnSpc>
                <a:spcPct val="120000"/>
              </a:lnSpc>
              <a:defRPr/>
            </a:pPr>
            <a:r>
              <a:rPr lang="cs-CZ" dirty="0"/>
              <a:t>zálohy (§ 174 až 174b DŘ)</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46</a:t>
            </a:fld>
            <a:endParaRPr lang="cs-CZ"/>
          </a:p>
        </p:txBody>
      </p:sp>
    </p:spTree>
    <p:extLst>
      <p:ext uri="{BB962C8B-B14F-4D97-AF65-F5344CB8AC3E}">
        <p14:creationId xmlns:p14="http://schemas.microsoft.com/office/powerpoint/2010/main" val="1257830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rozšířeného senátu NSS </a:t>
            </a:r>
            <a:br>
              <a:rPr lang="cs-CZ" dirty="0"/>
            </a:br>
            <a:r>
              <a:rPr lang="cs-CZ" dirty="0"/>
              <a:t>č. j. 9 </a:t>
            </a:r>
            <a:r>
              <a:rPr lang="cs-CZ" dirty="0" err="1"/>
              <a:t>Afs</a:t>
            </a:r>
            <a:r>
              <a:rPr lang="cs-CZ" dirty="0"/>
              <a:t> 13/2008-90</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endParaRPr lang="cs-CZ" dirty="0"/>
          </a:p>
          <a:p>
            <a:pPr>
              <a:lnSpc>
                <a:spcPct val="100000"/>
              </a:lnSpc>
            </a:pPr>
            <a:r>
              <a:rPr lang="cs-CZ" dirty="0"/>
              <a:t>ze dne 24. listopadu 2009</a:t>
            </a:r>
          </a:p>
          <a:p>
            <a:pPr>
              <a:lnSpc>
                <a:spcPct val="100000"/>
              </a:lnSpc>
            </a:pPr>
            <a:endParaRPr lang="cs-CZ" dirty="0"/>
          </a:p>
          <a:p>
            <a:pPr>
              <a:lnSpc>
                <a:spcPct val="100000"/>
              </a:lnSpc>
            </a:pPr>
            <a:r>
              <a:rPr lang="cs-CZ" dirty="0"/>
              <a:t>usnesení Krajského soudu v Hradci Králové ze dne 31. 10. 2007, č. j. 30 Ca 114/2006 - 24, ve věci žalobkyně: </a:t>
            </a:r>
            <a:r>
              <a:rPr lang="cs-CZ" b="1" dirty="0"/>
              <a:t>CZT a.s. (dříve CZ TABÁK, a. s</a:t>
            </a:r>
            <a:r>
              <a:rPr lang="cs-CZ" dirty="0"/>
              <a:t> proti žalovanému: </a:t>
            </a:r>
            <a:r>
              <a:rPr lang="cs-CZ" b="1" dirty="0"/>
              <a:t>Celní ředitelství v Hradci Králové se ruší </a:t>
            </a:r>
            <a:r>
              <a:rPr lang="cs-CZ" dirty="0"/>
              <a:t>a věc </a:t>
            </a:r>
            <a:r>
              <a:rPr lang="cs-CZ" b="1" dirty="0"/>
              <a:t>se vrací </a:t>
            </a:r>
            <a:r>
              <a:rPr lang="cs-CZ" dirty="0"/>
              <a:t>krajskému soudu k dalšímu řízení.</a:t>
            </a:r>
          </a:p>
          <a:p>
            <a:pPr>
              <a:lnSpc>
                <a:spcPct val="100000"/>
              </a:lnSpc>
            </a:pPr>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47</a:t>
            </a:fld>
            <a:endParaRPr lang="cs-CZ"/>
          </a:p>
        </p:txBody>
      </p:sp>
    </p:spTree>
    <p:extLst>
      <p:ext uri="{BB962C8B-B14F-4D97-AF65-F5344CB8AC3E}">
        <p14:creationId xmlns:p14="http://schemas.microsoft.com/office/powerpoint/2010/main" val="148039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rozšířeného senátu NSS </a:t>
            </a:r>
            <a:br>
              <a:rPr lang="cs-CZ" dirty="0"/>
            </a:br>
            <a:r>
              <a:rPr lang="cs-CZ" dirty="0"/>
              <a:t>č. j. 9 </a:t>
            </a:r>
            <a:r>
              <a:rPr lang="cs-CZ" dirty="0" err="1"/>
              <a:t>Afs</a:t>
            </a:r>
            <a:r>
              <a:rPr lang="cs-CZ" dirty="0"/>
              <a:t> 13/2008-90</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lstStyle/>
          <a:p>
            <a:pPr algn="just"/>
            <a:endParaRPr lang="cs-CZ" dirty="0"/>
          </a:p>
          <a:p>
            <a:pPr marL="0" indent="0" algn="just">
              <a:buNone/>
            </a:pPr>
            <a:r>
              <a:rPr lang="cs-CZ" dirty="0"/>
              <a:t>Zajišťovací příkaz vydaný podle § 71 zákona č. 337/1992 Sb., o správě daní  a poplatků, není rozhodnutím předběžné povahy podle § 70 písm. b) s. ř. s. a není vyloučen ze soudního přezkumu.</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48</a:t>
            </a:fld>
            <a:endParaRPr lang="cs-CZ"/>
          </a:p>
        </p:txBody>
      </p:sp>
    </p:spTree>
    <p:extLst>
      <p:ext uri="{BB962C8B-B14F-4D97-AF65-F5344CB8AC3E}">
        <p14:creationId xmlns:p14="http://schemas.microsoft.com/office/powerpoint/2010/main" val="32436526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1 As 27/2014-31</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20000"/>
              </a:lnSpc>
            </a:pPr>
            <a:r>
              <a:rPr lang="cs-CZ" dirty="0"/>
              <a:t>ze dne 16. dubna 2014</a:t>
            </a:r>
          </a:p>
          <a:p>
            <a:pPr>
              <a:lnSpc>
                <a:spcPct val="120000"/>
              </a:lnSpc>
            </a:pPr>
            <a:endParaRPr lang="cs-CZ" dirty="0"/>
          </a:p>
          <a:p>
            <a:pPr>
              <a:lnSpc>
                <a:spcPct val="120000"/>
              </a:lnSpc>
            </a:pPr>
            <a:r>
              <a:rPr lang="cs-CZ" dirty="0"/>
              <a:t>„</a:t>
            </a:r>
            <a:r>
              <a:rPr lang="cs-CZ" dirty="0" err="1"/>
              <a:t>Slovliker</a:t>
            </a:r>
            <a:r>
              <a:rPr lang="cs-CZ" dirty="0"/>
              <a:t>“</a:t>
            </a:r>
          </a:p>
          <a:p>
            <a:endParaRPr lang="cs-CZ" dirty="0"/>
          </a:p>
          <a:p>
            <a:r>
              <a:rPr lang="cs-CZ" dirty="0"/>
              <a:t>kasační stížnost ve věci žalobkyně </a:t>
            </a:r>
            <a:r>
              <a:rPr lang="cs-CZ" b="1" dirty="0"/>
              <a:t>SLOVLIKER ČR, s. r. o.</a:t>
            </a:r>
            <a:r>
              <a:rPr lang="cs-CZ" dirty="0"/>
              <a:t>, se sídlem Hudcova 78b, 612 00 Brno, zastoupené JUDr. Jiřím Jestřábem,  advokátem se sídlem Hlinky 57/142a, 603 00 Brno, proti žalovanému </a:t>
            </a:r>
            <a:r>
              <a:rPr lang="cs-CZ" b="1" dirty="0"/>
              <a:t>Generálnímu ředitelství cel</a:t>
            </a:r>
            <a:r>
              <a:rPr lang="cs-CZ" dirty="0"/>
              <a:t> se zamítá</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49</a:t>
            </a:fld>
            <a:endParaRPr lang="cs-CZ"/>
          </a:p>
        </p:txBody>
      </p:sp>
    </p:spTree>
    <p:extLst>
      <p:ext uri="{BB962C8B-B14F-4D97-AF65-F5344CB8AC3E}">
        <p14:creationId xmlns:p14="http://schemas.microsoft.com/office/powerpoint/2010/main" val="174395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Pojem daň podle daňového řádu</a:t>
            </a:r>
          </a:p>
        </p:txBody>
      </p:sp>
      <p:grpSp>
        <p:nvGrpSpPr>
          <p:cNvPr id="6" name="Skupina 5">
            <a:extLst>
              <a:ext uri="{FF2B5EF4-FFF2-40B4-BE49-F238E27FC236}">
                <a16:creationId xmlns:a16="http://schemas.microsoft.com/office/drawing/2014/main" id="{269E1019-DABC-45F8-8BED-61AAD3FD7084}"/>
              </a:ext>
            </a:extLst>
          </p:cNvPr>
          <p:cNvGrpSpPr/>
          <p:nvPr/>
        </p:nvGrpSpPr>
        <p:grpSpPr>
          <a:xfrm>
            <a:off x="580864" y="1102934"/>
            <a:ext cx="11030272" cy="4305949"/>
            <a:chOff x="107504" y="980728"/>
            <a:chExt cx="8640960" cy="5256584"/>
          </a:xfrm>
        </p:grpSpPr>
        <p:sp>
          <p:nvSpPr>
            <p:cNvPr id="7" name="Obdélník 6">
              <a:extLst>
                <a:ext uri="{FF2B5EF4-FFF2-40B4-BE49-F238E27FC236}">
                  <a16:creationId xmlns:a16="http://schemas.microsoft.com/office/drawing/2014/main" id="{6A5738D4-D1C5-4376-984B-760D3C134792}"/>
                </a:ext>
              </a:extLst>
            </p:cNvPr>
            <p:cNvSpPr/>
            <p:nvPr/>
          </p:nvSpPr>
          <p:spPr>
            <a:xfrm>
              <a:off x="4788024" y="2348880"/>
              <a:ext cx="3960440" cy="3816424"/>
            </a:xfrm>
            <a:prstGeom prst="rect">
              <a:avLst/>
            </a:prstGeom>
            <a:solidFill>
              <a:schemeClr val="bg1">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latin typeface="Gill Sans MT" panose="020B0502020104020203" pitchFamily="34" charset="-18"/>
              </a:endParaRPr>
            </a:p>
          </p:txBody>
        </p:sp>
        <p:sp>
          <p:nvSpPr>
            <p:cNvPr id="8" name="Obdélník 7">
              <a:extLst>
                <a:ext uri="{FF2B5EF4-FFF2-40B4-BE49-F238E27FC236}">
                  <a16:creationId xmlns:a16="http://schemas.microsoft.com/office/drawing/2014/main" id="{2BE1FD2E-5B26-4C65-8E8E-A6616C4E3ED0}"/>
                </a:ext>
              </a:extLst>
            </p:cNvPr>
            <p:cNvSpPr/>
            <p:nvPr/>
          </p:nvSpPr>
          <p:spPr>
            <a:xfrm>
              <a:off x="251520" y="3717032"/>
              <a:ext cx="4536504" cy="2304256"/>
            </a:xfrm>
            <a:prstGeom prst="rect">
              <a:avLst/>
            </a:prstGeom>
            <a:solidFill>
              <a:schemeClr val="accent1"/>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latin typeface="Gill Sans MT" panose="020B0502020104020203" pitchFamily="34" charset="-18"/>
              </a:endParaRPr>
            </a:p>
          </p:txBody>
        </p:sp>
        <p:sp>
          <p:nvSpPr>
            <p:cNvPr id="9" name="Obdélník 8">
              <a:extLst>
                <a:ext uri="{FF2B5EF4-FFF2-40B4-BE49-F238E27FC236}">
                  <a16:creationId xmlns:a16="http://schemas.microsoft.com/office/drawing/2014/main" id="{5DEEFB3F-734E-4A48-AE06-2A45EE0530C5}"/>
                </a:ext>
              </a:extLst>
            </p:cNvPr>
            <p:cNvSpPr/>
            <p:nvPr/>
          </p:nvSpPr>
          <p:spPr>
            <a:xfrm>
              <a:off x="251520" y="2420888"/>
              <a:ext cx="4536504" cy="1152128"/>
            </a:xfrm>
            <a:prstGeom prst="rect">
              <a:avLst/>
            </a:prstGeom>
            <a:solidFill>
              <a:schemeClr val="accent1"/>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latin typeface="Gill Sans MT" panose="020B0502020104020203" pitchFamily="34" charset="-18"/>
              </a:endParaRPr>
            </a:p>
          </p:txBody>
        </p:sp>
        <p:sp>
          <p:nvSpPr>
            <p:cNvPr id="10" name="Obdélník 9">
              <a:extLst>
                <a:ext uri="{FF2B5EF4-FFF2-40B4-BE49-F238E27FC236}">
                  <a16:creationId xmlns:a16="http://schemas.microsoft.com/office/drawing/2014/main" id="{26FD79A0-0C19-430D-A231-EDD06F235254}"/>
                </a:ext>
              </a:extLst>
            </p:cNvPr>
            <p:cNvSpPr/>
            <p:nvPr/>
          </p:nvSpPr>
          <p:spPr>
            <a:xfrm>
              <a:off x="251520" y="1052735"/>
              <a:ext cx="5256584" cy="1152128"/>
            </a:xfrm>
            <a:prstGeom prst="rect">
              <a:avLst/>
            </a:prstGeom>
            <a:solidFill>
              <a:schemeClr val="accent1"/>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latin typeface="Gill Sans MT" panose="020B0502020104020203" pitchFamily="34" charset="-18"/>
              </a:endParaRPr>
            </a:p>
          </p:txBody>
        </p:sp>
        <p:sp>
          <p:nvSpPr>
            <p:cNvPr id="11" name="TextovéPole 10">
              <a:extLst>
                <a:ext uri="{FF2B5EF4-FFF2-40B4-BE49-F238E27FC236}">
                  <a16:creationId xmlns:a16="http://schemas.microsoft.com/office/drawing/2014/main" id="{C4A61ABC-E708-4B6B-98FB-D22531C7EC3C}"/>
                </a:ext>
              </a:extLst>
            </p:cNvPr>
            <p:cNvSpPr txBox="1"/>
            <p:nvPr/>
          </p:nvSpPr>
          <p:spPr>
            <a:xfrm>
              <a:off x="827584" y="1268759"/>
              <a:ext cx="4248472" cy="78902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3600" b="1" dirty="0">
                  <a:solidFill>
                    <a:schemeClr val="bg1"/>
                  </a:solidFill>
                  <a:latin typeface="Gill Sans MT" panose="020B0502020104020203" pitchFamily="34" charset="-18"/>
                  <a:cs typeface="Arial" panose="020B0604020202020204" pitchFamily="34" charset="0"/>
                </a:rPr>
                <a:t>Daně</a:t>
              </a:r>
            </a:p>
          </p:txBody>
        </p:sp>
        <p:sp>
          <p:nvSpPr>
            <p:cNvPr id="12" name="TextovéPole 11">
              <a:extLst>
                <a:ext uri="{FF2B5EF4-FFF2-40B4-BE49-F238E27FC236}">
                  <a16:creationId xmlns:a16="http://schemas.microsoft.com/office/drawing/2014/main" id="{6EF7803A-D6C9-4F6C-ADB5-BAA55A395371}"/>
                </a:ext>
              </a:extLst>
            </p:cNvPr>
            <p:cNvSpPr txBox="1"/>
            <p:nvPr/>
          </p:nvSpPr>
          <p:spPr>
            <a:xfrm>
              <a:off x="827584" y="2564904"/>
              <a:ext cx="3312368" cy="78902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3600" b="1" dirty="0">
                  <a:solidFill>
                    <a:schemeClr val="bg1"/>
                  </a:solidFill>
                  <a:latin typeface="Gill Sans MT" panose="020B0502020104020203" pitchFamily="34" charset="-18"/>
                  <a:cs typeface="Arial" panose="020B0604020202020204" pitchFamily="34" charset="0"/>
                </a:rPr>
                <a:t>Poplatky</a:t>
              </a:r>
            </a:p>
          </p:txBody>
        </p:sp>
        <p:sp>
          <p:nvSpPr>
            <p:cNvPr id="13" name="TextovéPole 12">
              <a:extLst>
                <a:ext uri="{FF2B5EF4-FFF2-40B4-BE49-F238E27FC236}">
                  <a16:creationId xmlns:a16="http://schemas.microsoft.com/office/drawing/2014/main" id="{308E3872-2E27-4E23-9B03-1E61BB363ED6}"/>
                </a:ext>
              </a:extLst>
            </p:cNvPr>
            <p:cNvSpPr txBox="1"/>
            <p:nvPr/>
          </p:nvSpPr>
          <p:spPr>
            <a:xfrm>
              <a:off x="1835696" y="3934797"/>
              <a:ext cx="2736304" cy="78902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3600" b="1" dirty="0">
                  <a:solidFill>
                    <a:schemeClr val="bg1"/>
                  </a:solidFill>
                  <a:latin typeface="Gill Sans MT" panose="020B0502020104020203" pitchFamily="34" charset="-18"/>
                  <a:cs typeface="Arial" panose="020B0604020202020204" pitchFamily="34" charset="0"/>
                </a:rPr>
                <a:t>JOPP</a:t>
              </a:r>
            </a:p>
          </p:txBody>
        </p:sp>
        <p:sp>
          <p:nvSpPr>
            <p:cNvPr id="14" name="Obdélník 13">
              <a:extLst>
                <a:ext uri="{FF2B5EF4-FFF2-40B4-BE49-F238E27FC236}">
                  <a16:creationId xmlns:a16="http://schemas.microsoft.com/office/drawing/2014/main" id="{1D6EF4EF-B8FB-4F28-AFD8-DCE643F2B300}"/>
                </a:ext>
              </a:extLst>
            </p:cNvPr>
            <p:cNvSpPr/>
            <p:nvPr/>
          </p:nvSpPr>
          <p:spPr>
            <a:xfrm>
              <a:off x="5724128" y="1052736"/>
              <a:ext cx="3024336" cy="1152128"/>
            </a:xfrm>
            <a:prstGeom prst="rect">
              <a:avLst/>
            </a:prstGeom>
            <a:solidFill>
              <a:schemeClr val="accent1"/>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latin typeface="Gill Sans MT" panose="020B0502020104020203" pitchFamily="34" charset="-18"/>
              </a:endParaRPr>
            </a:p>
          </p:txBody>
        </p:sp>
        <p:sp>
          <p:nvSpPr>
            <p:cNvPr id="15" name="TextovéPole 14">
              <a:extLst>
                <a:ext uri="{FF2B5EF4-FFF2-40B4-BE49-F238E27FC236}">
                  <a16:creationId xmlns:a16="http://schemas.microsoft.com/office/drawing/2014/main" id="{094B4A01-EC01-44E3-8157-4F38086148EC}"/>
                </a:ext>
              </a:extLst>
            </p:cNvPr>
            <p:cNvSpPr txBox="1"/>
            <p:nvPr/>
          </p:nvSpPr>
          <p:spPr>
            <a:xfrm>
              <a:off x="6012160" y="1144932"/>
              <a:ext cx="2520280" cy="101445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2400" b="1" dirty="0">
                  <a:solidFill>
                    <a:schemeClr val="bg1"/>
                  </a:solidFill>
                  <a:latin typeface="Gill Sans MT" panose="020B0502020104020203" pitchFamily="34" charset="-18"/>
                  <a:cs typeface="Arial" panose="020B0604020202020204" pitchFamily="34" charset="0"/>
                </a:rPr>
                <a:t>Odvody za PRK</a:t>
              </a:r>
              <a:br>
                <a:rPr lang="cs-CZ" sz="2400" b="1" dirty="0">
                  <a:solidFill>
                    <a:schemeClr val="bg1"/>
                  </a:solidFill>
                  <a:latin typeface="Gill Sans MT" panose="020B0502020104020203" pitchFamily="34" charset="-18"/>
                  <a:cs typeface="Arial" panose="020B0604020202020204" pitchFamily="34" charset="0"/>
                </a:rPr>
              </a:br>
              <a:r>
                <a:rPr lang="cs-CZ" sz="2400" b="1" dirty="0">
                  <a:solidFill>
                    <a:schemeClr val="bg1"/>
                  </a:solidFill>
                  <a:latin typeface="Gill Sans MT" panose="020B0502020104020203" pitchFamily="34" charset="-18"/>
                  <a:cs typeface="Arial" panose="020B0604020202020204" pitchFamily="34" charset="0"/>
                </a:rPr>
                <a:t>Kompenzační bonus</a:t>
              </a:r>
            </a:p>
          </p:txBody>
        </p:sp>
        <p:sp>
          <p:nvSpPr>
            <p:cNvPr id="16" name="Obdélník 15">
              <a:extLst>
                <a:ext uri="{FF2B5EF4-FFF2-40B4-BE49-F238E27FC236}">
                  <a16:creationId xmlns:a16="http://schemas.microsoft.com/office/drawing/2014/main" id="{08B72F3C-88ED-4C5E-94D8-6FE78F46113B}"/>
                </a:ext>
              </a:extLst>
            </p:cNvPr>
            <p:cNvSpPr/>
            <p:nvPr/>
          </p:nvSpPr>
          <p:spPr>
            <a:xfrm>
              <a:off x="395536" y="3933056"/>
              <a:ext cx="1728192" cy="1872208"/>
            </a:xfrm>
            <a:prstGeom prst="rect">
              <a:avLst/>
            </a:prstGeom>
            <a:solidFill>
              <a:schemeClr val="tx1"/>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latin typeface="Gill Sans MT" panose="020B0502020104020203" pitchFamily="34" charset="-18"/>
              </a:endParaRPr>
            </a:p>
          </p:txBody>
        </p:sp>
        <p:sp>
          <p:nvSpPr>
            <p:cNvPr id="17" name="TextovéPole 16">
              <a:extLst>
                <a:ext uri="{FF2B5EF4-FFF2-40B4-BE49-F238E27FC236}">
                  <a16:creationId xmlns:a16="http://schemas.microsoft.com/office/drawing/2014/main" id="{32A686EF-1617-4193-9808-FE0777AE2BE4}"/>
                </a:ext>
              </a:extLst>
            </p:cNvPr>
            <p:cNvSpPr txBox="1"/>
            <p:nvPr/>
          </p:nvSpPr>
          <p:spPr>
            <a:xfrm>
              <a:off x="467544" y="4221088"/>
              <a:ext cx="1584176" cy="116474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2800" b="1" dirty="0">
                  <a:solidFill>
                    <a:schemeClr val="bg1"/>
                  </a:solidFill>
                  <a:latin typeface="Gill Sans MT" panose="020B0502020104020203" pitchFamily="34" charset="-18"/>
                  <a:cs typeface="Arial" panose="020B0604020202020204" pitchFamily="34" charset="0"/>
                </a:rPr>
                <a:t>Veřejná pojistná</a:t>
              </a:r>
            </a:p>
          </p:txBody>
        </p:sp>
        <p:sp>
          <p:nvSpPr>
            <p:cNvPr id="18" name="TextovéPole 17">
              <a:extLst>
                <a:ext uri="{FF2B5EF4-FFF2-40B4-BE49-F238E27FC236}">
                  <a16:creationId xmlns:a16="http://schemas.microsoft.com/office/drawing/2014/main" id="{725C710F-8BCE-40ED-B5A0-FF29DD40A1F3}"/>
                </a:ext>
              </a:extLst>
            </p:cNvPr>
            <p:cNvSpPr txBox="1"/>
            <p:nvPr/>
          </p:nvSpPr>
          <p:spPr>
            <a:xfrm>
              <a:off x="5766340" y="3452807"/>
              <a:ext cx="2088232" cy="146532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3600" b="1" dirty="0">
                  <a:solidFill>
                    <a:schemeClr val="bg1"/>
                  </a:solidFill>
                  <a:latin typeface="Gill Sans MT" panose="020B0502020104020203" pitchFamily="34" charset="-18"/>
                  <a:cs typeface="Arial" panose="020B0604020202020204" pitchFamily="34" charset="0"/>
                </a:rPr>
                <a:t>Dělená správa</a:t>
              </a:r>
            </a:p>
          </p:txBody>
        </p:sp>
        <p:cxnSp>
          <p:nvCxnSpPr>
            <p:cNvPr id="19" name="Přímá spojovací čára 21">
              <a:extLst>
                <a:ext uri="{FF2B5EF4-FFF2-40B4-BE49-F238E27FC236}">
                  <a16:creationId xmlns:a16="http://schemas.microsoft.com/office/drawing/2014/main" id="{49FE7200-7050-49DC-8B37-087DB3085432}"/>
                </a:ext>
              </a:extLst>
            </p:cNvPr>
            <p:cNvCxnSpPr/>
            <p:nvPr/>
          </p:nvCxnSpPr>
          <p:spPr>
            <a:xfrm>
              <a:off x="107504" y="980728"/>
              <a:ext cx="5472608" cy="0"/>
            </a:xfrm>
            <a:prstGeom prst="line">
              <a:avLst/>
            </a:prstGeom>
            <a:ln/>
          </p:spPr>
          <p:style>
            <a:lnRef idx="3">
              <a:schemeClr val="dk1"/>
            </a:lnRef>
            <a:fillRef idx="0">
              <a:schemeClr val="dk1"/>
            </a:fillRef>
            <a:effectRef idx="2">
              <a:schemeClr val="dk1"/>
            </a:effectRef>
            <a:fontRef idx="minor">
              <a:schemeClr val="tx1"/>
            </a:fontRef>
          </p:style>
        </p:cxnSp>
        <p:cxnSp>
          <p:nvCxnSpPr>
            <p:cNvPr id="20" name="Přímá spojovací čára 23">
              <a:extLst>
                <a:ext uri="{FF2B5EF4-FFF2-40B4-BE49-F238E27FC236}">
                  <a16:creationId xmlns:a16="http://schemas.microsoft.com/office/drawing/2014/main" id="{192CBED9-1C53-438C-9608-5EA405CC2EBF}"/>
                </a:ext>
              </a:extLst>
            </p:cNvPr>
            <p:cNvCxnSpPr/>
            <p:nvPr/>
          </p:nvCxnSpPr>
          <p:spPr>
            <a:xfrm>
              <a:off x="5580112" y="980728"/>
              <a:ext cx="0" cy="5256584"/>
            </a:xfrm>
            <a:prstGeom prst="line">
              <a:avLst/>
            </a:prstGeom>
            <a:ln/>
          </p:spPr>
          <p:style>
            <a:lnRef idx="3">
              <a:schemeClr val="dk1"/>
            </a:lnRef>
            <a:fillRef idx="0">
              <a:schemeClr val="dk1"/>
            </a:fillRef>
            <a:effectRef idx="2">
              <a:schemeClr val="dk1"/>
            </a:effectRef>
            <a:fontRef idx="minor">
              <a:schemeClr val="tx1"/>
            </a:fontRef>
          </p:style>
        </p:cxnSp>
        <p:cxnSp>
          <p:nvCxnSpPr>
            <p:cNvPr id="21" name="Přímá spojovací čára 28">
              <a:extLst>
                <a:ext uri="{FF2B5EF4-FFF2-40B4-BE49-F238E27FC236}">
                  <a16:creationId xmlns:a16="http://schemas.microsoft.com/office/drawing/2014/main" id="{CADC0468-0EE4-46C6-9E04-4320480D7101}"/>
                </a:ext>
              </a:extLst>
            </p:cNvPr>
            <p:cNvCxnSpPr/>
            <p:nvPr/>
          </p:nvCxnSpPr>
          <p:spPr>
            <a:xfrm flipH="1">
              <a:off x="107504" y="6237312"/>
              <a:ext cx="5472608" cy="0"/>
            </a:xfrm>
            <a:prstGeom prst="line">
              <a:avLst/>
            </a:prstGeom>
            <a:ln/>
          </p:spPr>
          <p:style>
            <a:lnRef idx="3">
              <a:schemeClr val="dk1"/>
            </a:lnRef>
            <a:fillRef idx="0">
              <a:schemeClr val="dk1"/>
            </a:fillRef>
            <a:effectRef idx="2">
              <a:schemeClr val="dk1"/>
            </a:effectRef>
            <a:fontRef idx="minor">
              <a:schemeClr val="tx1"/>
            </a:fontRef>
          </p:style>
        </p:cxnSp>
        <p:cxnSp>
          <p:nvCxnSpPr>
            <p:cNvPr id="22" name="Přímá spojovací čára 31">
              <a:extLst>
                <a:ext uri="{FF2B5EF4-FFF2-40B4-BE49-F238E27FC236}">
                  <a16:creationId xmlns:a16="http://schemas.microsoft.com/office/drawing/2014/main" id="{BA2B8EA0-F8D7-4658-B902-51B9A39A41A3}"/>
                </a:ext>
              </a:extLst>
            </p:cNvPr>
            <p:cNvCxnSpPr/>
            <p:nvPr/>
          </p:nvCxnSpPr>
          <p:spPr>
            <a:xfrm>
              <a:off x="107504" y="980728"/>
              <a:ext cx="0" cy="5256584"/>
            </a:xfrm>
            <a:prstGeom prst="line">
              <a:avLst/>
            </a:prstGeom>
            <a:ln/>
          </p:spPr>
          <p:style>
            <a:lnRef idx="3">
              <a:schemeClr val="dk1"/>
            </a:lnRef>
            <a:fillRef idx="0">
              <a:schemeClr val="dk1"/>
            </a:fillRef>
            <a:effectRef idx="2">
              <a:schemeClr val="dk1"/>
            </a:effectRef>
            <a:fontRef idx="minor">
              <a:schemeClr val="tx1"/>
            </a:fontRef>
          </p:style>
        </p:cxnSp>
        <p:cxnSp>
          <p:nvCxnSpPr>
            <p:cNvPr id="23" name="Přímá spojovací čára 39">
              <a:extLst>
                <a:ext uri="{FF2B5EF4-FFF2-40B4-BE49-F238E27FC236}">
                  <a16:creationId xmlns:a16="http://schemas.microsoft.com/office/drawing/2014/main" id="{187E26D4-A5BD-4525-AADF-5393B0E8ADBD}"/>
                </a:ext>
              </a:extLst>
            </p:cNvPr>
            <p:cNvCxnSpPr/>
            <p:nvPr/>
          </p:nvCxnSpPr>
          <p:spPr>
            <a:xfrm>
              <a:off x="4788024" y="2420888"/>
              <a:ext cx="0" cy="1152128"/>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24" name="Přímá spojovací čára 41">
              <a:extLst>
                <a:ext uri="{FF2B5EF4-FFF2-40B4-BE49-F238E27FC236}">
                  <a16:creationId xmlns:a16="http://schemas.microsoft.com/office/drawing/2014/main" id="{0A59D97E-EB7C-46BC-B65E-D00E725FF188}"/>
                </a:ext>
              </a:extLst>
            </p:cNvPr>
            <p:cNvCxnSpPr/>
            <p:nvPr/>
          </p:nvCxnSpPr>
          <p:spPr>
            <a:xfrm>
              <a:off x="4788024" y="3717032"/>
              <a:ext cx="0" cy="2304256"/>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25" name="Přímá spojovací čára 46">
              <a:extLst>
                <a:ext uri="{FF2B5EF4-FFF2-40B4-BE49-F238E27FC236}">
                  <a16:creationId xmlns:a16="http://schemas.microsoft.com/office/drawing/2014/main" id="{8AF96414-0282-4EA8-83C0-91C67C56829A}"/>
                </a:ext>
              </a:extLst>
            </p:cNvPr>
            <p:cNvCxnSpPr/>
            <p:nvPr/>
          </p:nvCxnSpPr>
          <p:spPr>
            <a:xfrm>
              <a:off x="4788024" y="2420888"/>
              <a:ext cx="720080" cy="0"/>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26" name="Přímá spojovací čára 48">
              <a:extLst>
                <a:ext uri="{FF2B5EF4-FFF2-40B4-BE49-F238E27FC236}">
                  <a16:creationId xmlns:a16="http://schemas.microsoft.com/office/drawing/2014/main" id="{D2321516-BD0F-4D6D-BFD5-646E57AB7B54}"/>
                </a:ext>
              </a:extLst>
            </p:cNvPr>
            <p:cNvCxnSpPr/>
            <p:nvPr/>
          </p:nvCxnSpPr>
          <p:spPr>
            <a:xfrm>
              <a:off x="5508104" y="2420888"/>
              <a:ext cx="0" cy="1152128"/>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27" name="Přímá spojovací čára 50">
              <a:extLst>
                <a:ext uri="{FF2B5EF4-FFF2-40B4-BE49-F238E27FC236}">
                  <a16:creationId xmlns:a16="http://schemas.microsoft.com/office/drawing/2014/main" id="{0D2D55EA-10D0-44B7-AD35-898E9AA107BE}"/>
                </a:ext>
              </a:extLst>
            </p:cNvPr>
            <p:cNvCxnSpPr/>
            <p:nvPr/>
          </p:nvCxnSpPr>
          <p:spPr>
            <a:xfrm>
              <a:off x="4788024" y="3573016"/>
              <a:ext cx="720080" cy="0"/>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28" name="Přímá spojovací čára 52">
              <a:extLst>
                <a:ext uri="{FF2B5EF4-FFF2-40B4-BE49-F238E27FC236}">
                  <a16:creationId xmlns:a16="http://schemas.microsoft.com/office/drawing/2014/main" id="{327B868E-A748-4947-929E-6974661D6FA4}"/>
                </a:ext>
              </a:extLst>
            </p:cNvPr>
            <p:cNvCxnSpPr/>
            <p:nvPr/>
          </p:nvCxnSpPr>
          <p:spPr>
            <a:xfrm>
              <a:off x="4788024" y="3725416"/>
              <a:ext cx="720080" cy="0"/>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29" name="Přímá spojovací čára 53">
              <a:extLst>
                <a:ext uri="{FF2B5EF4-FFF2-40B4-BE49-F238E27FC236}">
                  <a16:creationId xmlns:a16="http://schemas.microsoft.com/office/drawing/2014/main" id="{8D5E5AAD-B4EE-4772-8A05-4C15A9D3C6FB}"/>
                </a:ext>
              </a:extLst>
            </p:cNvPr>
            <p:cNvCxnSpPr/>
            <p:nvPr/>
          </p:nvCxnSpPr>
          <p:spPr>
            <a:xfrm>
              <a:off x="4788024" y="6021288"/>
              <a:ext cx="720080" cy="0"/>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30" name="Přímá spojovací čára 55">
              <a:extLst>
                <a:ext uri="{FF2B5EF4-FFF2-40B4-BE49-F238E27FC236}">
                  <a16:creationId xmlns:a16="http://schemas.microsoft.com/office/drawing/2014/main" id="{38FF881A-98F4-4A0A-BB91-EA85F48DADBA}"/>
                </a:ext>
              </a:extLst>
            </p:cNvPr>
            <p:cNvCxnSpPr/>
            <p:nvPr/>
          </p:nvCxnSpPr>
          <p:spPr>
            <a:xfrm>
              <a:off x="5508104" y="3717032"/>
              <a:ext cx="0" cy="2304256"/>
            </a:xfrm>
            <a:prstGeom prst="line">
              <a:avLst/>
            </a:prstGeom>
            <a:ln/>
          </p:spPr>
          <p:style>
            <a:lnRef idx="2">
              <a:schemeClr val="accent2"/>
            </a:lnRef>
            <a:fillRef idx="0">
              <a:schemeClr val="accent2"/>
            </a:fillRef>
            <a:effectRef idx="1">
              <a:schemeClr val="accent2"/>
            </a:effectRef>
            <a:fontRef idx="minor">
              <a:schemeClr val="tx1"/>
            </a:fontRef>
          </p:style>
        </p:cxnSp>
      </p:grpSp>
      <p:sp>
        <p:nvSpPr>
          <p:cNvPr id="31" name="Obdélník 30">
            <a:extLst>
              <a:ext uri="{FF2B5EF4-FFF2-40B4-BE49-F238E27FC236}">
                <a16:creationId xmlns:a16="http://schemas.microsoft.com/office/drawing/2014/main" id="{8008EB08-EC19-49FA-9DCE-9BD050A9C864}"/>
              </a:ext>
            </a:extLst>
          </p:cNvPr>
          <p:cNvSpPr/>
          <p:nvPr/>
        </p:nvSpPr>
        <p:spPr>
          <a:xfrm>
            <a:off x="3339929" y="5951180"/>
            <a:ext cx="288032" cy="288032"/>
          </a:xfrm>
          <a:prstGeom prst="rect">
            <a:avLst/>
          </a:prstGeom>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32" name="TextovéPole 31">
            <a:extLst>
              <a:ext uri="{FF2B5EF4-FFF2-40B4-BE49-F238E27FC236}">
                <a16:creationId xmlns:a16="http://schemas.microsoft.com/office/drawing/2014/main" id="{AA8AD4ED-7573-4B4C-8FC9-B687EF53E4E3}"/>
              </a:ext>
            </a:extLst>
          </p:cNvPr>
          <p:cNvSpPr txBox="1"/>
          <p:nvPr/>
        </p:nvSpPr>
        <p:spPr>
          <a:xfrm>
            <a:off x="3699969" y="5735156"/>
            <a:ext cx="2304256" cy="646331"/>
          </a:xfrm>
          <a:prstGeom prst="rect">
            <a:avLst/>
          </a:prstGeom>
          <a:noFill/>
        </p:spPr>
        <p:txBody>
          <a:bodyPr wrap="square" rtlCol="0">
            <a:spAutoFit/>
          </a:bodyPr>
          <a:lstStyle/>
          <a:p>
            <a:pPr algn="ctr"/>
            <a:r>
              <a:rPr lang="cs-CZ" b="1" dirty="0">
                <a:latin typeface="Gill Sans MT" panose="020B0502020104020203" pitchFamily="34" charset="-18"/>
                <a:cs typeface="Arial" panose="020B0604020202020204" pitchFamily="34" charset="0"/>
              </a:rPr>
              <a:t>nalézací i platební rovina podle DŘ</a:t>
            </a:r>
          </a:p>
        </p:txBody>
      </p:sp>
      <p:sp>
        <p:nvSpPr>
          <p:cNvPr id="33" name="Obdélník 32">
            <a:extLst>
              <a:ext uri="{FF2B5EF4-FFF2-40B4-BE49-F238E27FC236}">
                <a16:creationId xmlns:a16="http://schemas.microsoft.com/office/drawing/2014/main" id="{BE3342B2-24F6-4A77-933B-5189DEBE72A4}"/>
              </a:ext>
            </a:extLst>
          </p:cNvPr>
          <p:cNvSpPr/>
          <p:nvPr/>
        </p:nvSpPr>
        <p:spPr>
          <a:xfrm>
            <a:off x="6292257" y="5951180"/>
            <a:ext cx="288032" cy="288032"/>
          </a:xfrm>
          <a:prstGeom prst="rect">
            <a:avLst/>
          </a:prstGeom>
          <a:solidFill>
            <a:schemeClr val="bg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34" name="Obdélník 33">
            <a:extLst>
              <a:ext uri="{FF2B5EF4-FFF2-40B4-BE49-F238E27FC236}">
                <a16:creationId xmlns:a16="http://schemas.microsoft.com/office/drawing/2014/main" id="{4E9EA480-AB16-42CA-B5DE-6E2B4CE5DFE2}"/>
              </a:ext>
            </a:extLst>
          </p:cNvPr>
          <p:cNvSpPr/>
          <p:nvPr/>
        </p:nvSpPr>
        <p:spPr>
          <a:xfrm>
            <a:off x="9244585" y="5951180"/>
            <a:ext cx="288032" cy="288032"/>
          </a:xfrm>
          <a:prstGeom prst="rect">
            <a:avLst/>
          </a:prstGeom>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35" name="TextovéPole 34">
            <a:extLst>
              <a:ext uri="{FF2B5EF4-FFF2-40B4-BE49-F238E27FC236}">
                <a16:creationId xmlns:a16="http://schemas.microsoft.com/office/drawing/2014/main" id="{08FED04C-5F6D-40AE-B59D-69C31A9404B9}"/>
              </a:ext>
            </a:extLst>
          </p:cNvPr>
          <p:cNvSpPr txBox="1"/>
          <p:nvPr/>
        </p:nvSpPr>
        <p:spPr>
          <a:xfrm>
            <a:off x="6652297" y="5735156"/>
            <a:ext cx="2304256" cy="646331"/>
          </a:xfrm>
          <a:prstGeom prst="rect">
            <a:avLst/>
          </a:prstGeom>
          <a:noFill/>
        </p:spPr>
        <p:txBody>
          <a:bodyPr wrap="square" rtlCol="0">
            <a:spAutoFit/>
          </a:bodyPr>
          <a:lstStyle/>
          <a:p>
            <a:pPr algn="ctr"/>
            <a:r>
              <a:rPr lang="cs-CZ" b="1" dirty="0">
                <a:latin typeface="Gill Sans MT" panose="020B0502020104020203" pitchFamily="34" charset="-18"/>
                <a:cs typeface="Arial" panose="020B0604020202020204" pitchFamily="34" charset="0"/>
              </a:rPr>
              <a:t>jen platební rovina podle DŘ</a:t>
            </a:r>
          </a:p>
        </p:txBody>
      </p:sp>
      <p:sp>
        <p:nvSpPr>
          <p:cNvPr id="36" name="TextovéPole 35">
            <a:extLst>
              <a:ext uri="{FF2B5EF4-FFF2-40B4-BE49-F238E27FC236}">
                <a16:creationId xmlns:a16="http://schemas.microsoft.com/office/drawing/2014/main" id="{98B3493D-291A-4D58-85D0-837DF43DBA5B}"/>
              </a:ext>
            </a:extLst>
          </p:cNvPr>
          <p:cNvSpPr txBox="1"/>
          <p:nvPr/>
        </p:nvSpPr>
        <p:spPr>
          <a:xfrm>
            <a:off x="9604625" y="5869880"/>
            <a:ext cx="2304256" cy="369332"/>
          </a:xfrm>
          <a:prstGeom prst="rect">
            <a:avLst/>
          </a:prstGeom>
          <a:noFill/>
        </p:spPr>
        <p:txBody>
          <a:bodyPr wrap="square" rtlCol="0">
            <a:spAutoFit/>
          </a:bodyPr>
          <a:lstStyle/>
          <a:p>
            <a:pPr algn="ctr"/>
            <a:r>
              <a:rPr lang="cs-CZ" b="1" dirty="0">
                <a:latin typeface="Gill Sans MT" panose="020B0502020104020203" pitchFamily="34" charset="-18"/>
                <a:cs typeface="Arial" panose="020B0604020202020204" pitchFamily="34" charset="0"/>
              </a:rPr>
              <a:t>správa mimo DŘ</a:t>
            </a:r>
          </a:p>
        </p:txBody>
      </p:sp>
      <p:sp>
        <p:nvSpPr>
          <p:cNvPr id="3" name="Zástupný symbol pro číslo snímku 2">
            <a:extLst>
              <a:ext uri="{FF2B5EF4-FFF2-40B4-BE49-F238E27FC236}">
                <a16:creationId xmlns:a16="http://schemas.microsoft.com/office/drawing/2014/main" id="{73F58744-39BC-4C4B-A3CA-4902EDC21BA5}"/>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452835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1 As 27/2014-31</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85635"/>
          </a:xfrm>
        </p:spPr>
        <p:txBody>
          <a:bodyPr>
            <a:normAutofit fontScale="85000" lnSpcReduction="20000"/>
          </a:bodyPr>
          <a:lstStyle/>
          <a:p>
            <a:pPr marL="0" indent="0" algn="just">
              <a:lnSpc>
                <a:spcPct val="120000"/>
              </a:lnSpc>
              <a:buNone/>
            </a:pPr>
            <a:r>
              <a:rPr lang="cs-CZ" dirty="0"/>
              <a:t>Naplnění odůvodněné obavy ve smyslu § 167 odst. 1 zákona č. 280/2009 Sb., daňového řádu, je třeba zkoumat </a:t>
            </a:r>
            <a:r>
              <a:rPr lang="cs-CZ" b="1" dirty="0"/>
              <a:t>individuálně</a:t>
            </a:r>
            <a:r>
              <a:rPr lang="cs-CZ" dirty="0"/>
              <a:t> ve vztahu ke konkrétním okolnostem případu. Existence odůvodněné obavy musí být založena na konkrétních poměrech daňového subjektu, které musí být vztaženy k výši dosud nesplatné nebo nestanovené daně.</a:t>
            </a:r>
          </a:p>
          <a:p>
            <a:pPr marL="0" indent="0" algn="just">
              <a:lnSpc>
                <a:spcPct val="120000"/>
              </a:lnSpc>
              <a:buNone/>
            </a:pPr>
            <a:r>
              <a:rPr lang="cs-CZ" dirty="0"/>
              <a:t>Zajišťovací příkaz lze vydat i v případech, kdy ucelený a logický okruh indicií </a:t>
            </a:r>
            <a:r>
              <a:rPr lang="cs-CZ" b="1" dirty="0"/>
              <a:t>nižší intenzity </a:t>
            </a:r>
            <a:r>
              <a:rPr lang="cs-CZ" dirty="0"/>
              <a:t>(než je např. hrozba insolvence či účelový odprodej majetku daňovým subjektem) svědčí o nedobré ekonomické situaci daňového subjektu, která ve vztahu k výši dosud nesplatné či nestanovené daně vyvolá odůvodněnou obavu (§ 167 odst. 1 zákona č. 280/2009 Sb., daňového řádu) o schopnosti daňového subjektu daň v době její vymahatelnosti uhradit.</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50</a:t>
            </a:fld>
            <a:endParaRPr lang="cs-CZ"/>
          </a:p>
        </p:txBody>
      </p:sp>
    </p:spTree>
    <p:extLst>
      <p:ext uri="{BB962C8B-B14F-4D97-AF65-F5344CB8AC3E}">
        <p14:creationId xmlns:p14="http://schemas.microsoft.com/office/powerpoint/2010/main" val="3933549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10 </a:t>
            </a:r>
            <a:r>
              <a:rPr lang="cs-CZ" dirty="0" err="1"/>
              <a:t>Afs</a:t>
            </a:r>
            <a:r>
              <a:rPr lang="cs-CZ" dirty="0"/>
              <a:t> 18/2015-48</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20000"/>
              </a:lnSpc>
            </a:pPr>
            <a:r>
              <a:rPr lang="cs-CZ" dirty="0"/>
              <a:t>ze dne 11. června 2015</a:t>
            </a:r>
          </a:p>
          <a:p>
            <a:endParaRPr lang="cs-CZ" dirty="0"/>
          </a:p>
          <a:p>
            <a:r>
              <a:rPr lang="cs-CZ" dirty="0"/>
              <a:t>„MPM Invest“</a:t>
            </a:r>
          </a:p>
          <a:p>
            <a:endParaRPr lang="cs-CZ" dirty="0"/>
          </a:p>
          <a:p>
            <a:r>
              <a:rPr lang="cs-CZ" dirty="0"/>
              <a:t>kasační stížnost žalobkyně ve věci žalobkyně: </a:t>
            </a:r>
            <a:r>
              <a:rPr lang="cs-CZ" b="1" dirty="0"/>
              <a:t>MPM Invest s. r. o.</a:t>
            </a:r>
            <a:r>
              <a:rPr lang="cs-CZ" dirty="0"/>
              <a:t>, se sídlem Rokycanova 2798, Pardubice, </a:t>
            </a:r>
            <a:r>
              <a:rPr lang="cs-CZ" dirty="0" err="1"/>
              <a:t>zast</a:t>
            </a:r>
            <a:r>
              <a:rPr lang="cs-CZ" dirty="0"/>
              <a:t>. JUDr. Ing. Tomášem Matouškem, advokátem se sídlem Dukelská 15, Hradec Králové, proti žalovanému: </a:t>
            </a:r>
            <a:r>
              <a:rPr lang="cs-CZ" b="1" dirty="0"/>
              <a:t>Odvolací finanční ředitelství</a:t>
            </a:r>
            <a:r>
              <a:rPr lang="cs-CZ" dirty="0"/>
              <a:t> se zamítá</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51</a:t>
            </a:fld>
            <a:endParaRPr lang="cs-CZ"/>
          </a:p>
        </p:txBody>
      </p:sp>
    </p:spTree>
    <p:extLst>
      <p:ext uri="{BB962C8B-B14F-4D97-AF65-F5344CB8AC3E}">
        <p14:creationId xmlns:p14="http://schemas.microsoft.com/office/powerpoint/2010/main" val="37505381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10 </a:t>
            </a:r>
            <a:r>
              <a:rPr lang="cs-CZ" dirty="0" err="1"/>
              <a:t>Afs</a:t>
            </a:r>
            <a:r>
              <a:rPr lang="cs-CZ" dirty="0"/>
              <a:t> 18/2015-48</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85000" lnSpcReduction="20000"/>
          </a:bodyPr>
          <a:lstStyle/>
          <a:p>
            <a:pPr marL="0" indent="0" algn="just">
              <a:lnSpc>
                <a:spcPct val="120000"/>
              </a:lnSpc>
              <a:buNone/>
            </a:pPr>
            <a:r>
              <a:rPr lang="cs-CZ" dirty="0"/>
              <a:t>Současně je nutno souhlasit se žalovaným, že při vydávání zajišťovacího příkazu nebude na místě obšírně prokazovat otázky, které z povahy věci souvisí se stanovením samotné daně, nikoliv s otázkou existence odůvodněné obavy ve smyslu shora cit. § 167 odst. 1 daňového řádu. Jinak by vskutku správce daně stanovoval daň dvakrát: jednou v zajišťovacím řízení, jednou v samotném řízení vyměřovacím. Proto například pro vydání zajišťovacího příkazu bude </a:t>
            </a:r>
            <a:r>
              <a:rPr lang="cs-CZ" b="1" dirty="0"/>
              <a:t>významná samotná účast daňového subjektu v podvodném řetězci</a:t>
            </a:r>
            <a:r>
              <a:rPr lang="cs-CZ" dirty="0"/>
              <a:t>, účast, která potenciálně (dle dalších zjištění ve vyměřovacím řízení, včetně otázky dobré víry daňového subjektu) může založit budoucí doměření DPH. Naopak </a:t>
            </a:r>
            <a:r>
              <a:rPr lang="cs-CZ" b="1" dirty="0"/>
              <a:t>bezvýznamné pro toto stádium daňového řízení budou otázky, zda snad daňový subjekt byl v dobré víře, že se účastní plnění daňovým podvodem nezatíženého</a:t>
            </a:r>
            <a:r>
              <a:rPr lang="cs-CZ" dirty="0"/>
              <a:t>.</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52</a:t>
            </a:fld>
            <a:endParaRPr lang="cs-CZ"/>
          </a:p>
        </p:txBody>
      </p:sp>
    </p:spTree>
    <p:extLst>
      <p:ext uri="{BB962C8B-B14F-4D97-AF65-F5344CB8AC3E}">
        <p14:creationId xmlns:p14="http://schemas.microsoft.com/office/powerpoint/2010/main" val="6483453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4 </a:t>
            </a:r>
            <a:r>
              <a:rPr lang="cs-CZ" dirty="0" err="1"/>
              <a:t>Afs</a:t>
            </a:r>
            <a:r>
              <a:rPr lang="cs-CZ" dirty="0"/>
              <a:t> 22/2015-104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85000" lnSpcReduction="20000"/>
          </a:bodyPr>
          <a:lstStyle/>
          <a:p>
            <a:pPr>
              <a:lnSpc>
                <a:spcPct val="120000"/>
              </a:lnSpc>
            </a:pPr>
            <a:r>
              <a:rPr lang="cs-CZ" dirty="0"/>
              <a:t>ze dne 7. ledna 2016</a:t>
            </a:r>
          </a:p>
          <a:p>
            <a:pPr>
              <a:lnSpc>
                <a:spcPct val="120000"/>
              </a:lnSpc>
            </a:pPr>
            <a:endParaRPr lang="cs-CZ" dirty="0"/>
          </a:p>
          <a:p>
            <a:pPr>
              <a:lnSpc>
                <a:spcPct val="120000"/>
              </a:lnSpc>
            </a:pPr>
            <a:r>
              <a:rPr lang="cs-CZ" dirty="0"/>
              <a:t>„Českomoravská olejářská“</a:t>
            </a:r>
          </a:p>
          <a:p>
            <a:pPr>
              <a:lnSpc>
                <a:spcPct val="120000"/>
              </a:lnSpc>
            </a:pPr>
            <a:endParaRPr lang="cs-CZ" dirty="0"/>
          </a:p>
          <a:p>
            <a:pPr>
              <a:lnSpc>
                <a:spcPct val="120000"/>
              </a:lnSpc>
            </a:pPr>
            <a:r>
              <a:rPr lang="cs-CZ" dirty="0"/>
              <a:t>rozsudek Krajského soudu v Českých Budějovicích ze dne 3. 12. 2014, č. j. 10 </a:t>
            </a:r>
            <a:r>
              <a:rPr lang="cs-CZ" dirty="0" err="1"/>
              <a:t>Af</a:t>
            </a:r>
            <a:r>
              <a:rPr lang="cs-CZ" dirty="0"/>
              <a:t> 12/2014 – 131 ve věci žalobkyně: </a:t>
            </a:r>
            <a:r>
              <a:rPr lang="cs-CZ" b="1" dirty="0"/>
              <a:t>Českomoravská olejářská komanditní společnost, </a:t>
            </a:r>
            <a:r>
              <a:rPr lang="cs-CZ" dirty="0"/>
              <a:t>IČO: 251 76 145, se sídlem Horní Vltavice 116, </a:t>
            </a:r>
            <a:r>
              <a:rPr lang="cs-CZ" dirty="0" err="1"/>
              <a:t>zast</a:t>
            </a:r>
            <a:r>
              <a:rPr lang="cs-CZ" dirty="0"/>
              <a:t>. JUDr. Jitkou Třeštíkovou, advokátkou, se sídlem Velké náměstí 45, Strakonice, proti žalovanému: </a:t>
            </a:r>
            <a:r>
              <a:rPr lang="cs-CZ" b="1" dirty="0"/>
              <a:t>Odvolací finanční ředitelství</a:t>
            </a:r>
            <a:r>
              <a:rPr lang="cs-CZ" dirty="0"/>
              <a:t>, se zrušuje</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53</a:t>
            </a:fld>
            <a:endParaRPr lang="cs-CZ"/>
          </a:p>
        </p:txBody>
      </p:sp>
    </p:spTree>
    <p:extLst>
      <p:ext uri="{BB962C8B-B14F-4D97-AF65-F5344CB8AC3E}">
        <p14:creationId xmlns:p14="http://schemas.microsoft.com/office/powerpoint/2010/main" val="11873498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4 </a:t>
            </a:r>
            <a:r>
              <a:rPr lang="cs-CZ" dirty="0" err="1"/>
              <a:t>Afs</a:t>
            </a:r>
            <a:r>
              <a:rPr lang="cs-CZ" dirty="0"/>
              <a:t> 22/2015-104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271102"/>
            <a:ext cx="10515600" cy="4426312"/>
          </a:xfrm>
        </p:spPr>
        <p:txBody>
          <a:bodyPr>
            <a:normAutofit fontScale="85000" lnSpcReduction="20000"/>
          </a:bodyPr>
          <a:lstStyle/>
          <a:p>
            <a:pPr marL="0" indent="0" algn="just">
              <a:lnSpc>
                <a:spcPct val="120000"/>
              </a:lnSpc>
              <a:buNone/>
            </a:pPr>
            <a:r>
              <a:rPr lang="cs-CZ" dirty="0"/>
              <a:t>Předpokladem pro vydání zajišťovacího příkazu na daň dosud nestanovenou podle </a:t>
            </a:r>
            <a:br>
              <a:rPr lang="cs-CZ" dirty="0"/>
            </a:br>
            <a:r>
              <a:rPr lang="cs-CZ" dirty="0"/>
              <a:t>§ 167 odst. 1 zákona č. 280/2009, daňového řádu, je odůvodněná obava, </a:t>
            </a:r>
            <a:br>
              <a:rPr lang="cs-CZ" dirty="0"/>
            </a:br>
            <a:r>
              <a:rPr lang="cs-CZ" dirty="0"/>
              <a:t>tj. </a:t>
            </a:r>
            <a:r>
              <a:rPr lang="cs-CZ" b="1" dirty="0"/>
              <a:t>přiměřená pravděpodobnost</a:t>
            </a:r>
            <a:r>
              <a:rPr lang="cs-CZ" dirty="0"/>
              <a:t>, (i) že daň bude v budoucnu stanovena a zároveň (</a:t>
            </a:r>
            <a:r>
              <a:rPr lang="cs-CZ" dirty="0" err="1"/>
              <a:t>ii</a:t>
            </a:r>
            <a:r>
              <a:rPr lang="cs-CZ" dirty="0"/>
              <a:t>) že v době její vymahatelnosti bude nedobytná nebo bude její vybrání spojeno se značnými potížemi. </a:t>
            </a:r>
          </a:p>
          <a:p>
            <a:pPr marL="0" indent="0" algn="just">
              <a:lnSpc>
                <a:spcPct val="120000"/>
              </a:lnSpc>
              <a:buNone/>
            </a:pPr>
            <a:r>
              <a:rPr lang="cs-CZ" dirty="0"/>
              <a:t>Důvody vztahující se k oběma prvkům musí být uvedeny v odůvodnění zajišťovacího příkazu a podléhají soudnímu přezkumu. </a:t>
            </a:r>
          </a:p>
          <a:p>
            <a:pPr marL="0" indent="0" algn="just">
              <a:lnSpc>
                <a:spcPct val="120000"/>
              </a:lnSpc>
              <a:buNone/>
            </a:pPr>
            <a:r>
              <a:rPr lang="cs-CZ" dirty="0"/>
              <a:t>Jsou-li důvody nasvědčující pravděpodobnosti, že daň bude stanovena, „slabší“, lze zajišťovací příkaz přesto vydat, jsou-li zjištěny „silné“ důvody nasvědčující pravděpodobnosti budoucí nedobytnosti daně (např. daňový subjekt se zbavuje majetku, ukončuje podnikatelskou činnost apod.).</a:t>
            </a:r>
          </a:p>
          <a:p>
            <a:pPr algn="just"/>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54</a:t>
            </a:fld>
            <a:endParaRPr lang="cs-CZ"/>
          </a:p>
        </p:txBody>
      </p:sp>
    </p:spTree>
    <p:extLst>
      <p:ext uri="{BB962C8B-B14F-4D97-AF65-F5344CB8AC3E}">
        <p14:creationId xmlns:p14="http://schemas.microsoft.com/office/powerpoint/2010/main" val="4386588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2 </a:t>
            </a:r>
            <a:r>
              <a:rPr lang="cs-CZ" dirty="0" err="1"/>
              <a:t>Afs</a:t>
            </a:r>
            <a:r>
              <a:rPr lang="cs-CZ" dirty="0"/>
              <a:t> 239/2015-66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20000"/>
              </a:lnSpc>
            </a:pPr>
            <a:r>
              <a:rPr lang="cs-CZ" dirty="0"/>
              <a:t>ze dne 31. října 2016</a:t>
            </a:r>
          </a:p>
          <a:p>
            <a:pPr>
              <a:lnSpc>
                <a:spcPct val="120000"/>
              </a:lnSpc>
            </a:pPr>
            <a:endParaRPr lang="cs-CZ" dirty="0"/>
          </a:p>
          <a:p>
            <a:pPr>
              <a:lnSpc>
                <a:spcPct val="120000"/>
              </a:lnSpc>
            </a:pPr>
            <a:r>
              <a:rPr lang="cs-CZ" dirty="0"/>
              <a:t>„Petr Š.“</a:t>
            </a:r>
          </a:p>
          <a:p>
            <a:pPr>
              <a:lnSpc>
                <a:spcPct val="120000"/>
              </a:lnSpc>
            </a:pPr>
            <a:endParaRPr lang="cs-CZ" dirty="0"/>
          </a:p>
          <a:p>
            <a:pPr>
              <a:lnSpc>
                <a:spcPct val="120000"/>
              </a:lnSpc>
            </a:pPr>
            <a:r>
              <a:rPr lang="cs-CZ" dirty="0"/>
              <a:t>kasační stížnost žalovaného věci žalobce: </a:t>
            </a:r>
            <a:r>
              <a:rPr lang="cs-CZ" b="1" dirty="0"/>
              <a:t>P. Š., </a:t>
            </a:r>
            <a:r>
              <a:rPr lang="cs-CZ" dirty="0"/>
              <a:t>zastoupený daňovým poradcem Rambousek a partner a. s., se sídlem Křišťanova 4, Praha 3, proti žalovanému: </a:t>
            </a:r>
            <a:r>
              <a:rPr lang="cs-CZ" b="1" dirty="0"/>
              <a:t>Odvolací finanční ředitelství </a:t>
            </a:r>
            <a:r>
              <a:rPr lang="cs-CZ" dirty="0"/>
              <a:t>se zamítá</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55</a:t>
            </a:fld>
            <a:endParaRPr lang="cs-CZ"/>
          </a:p>
        </p:txBody>
      </p:sp>
    </p:spTree>
    <p:extLst>
      <p:ext uri="{BB962C8B-B14F-4D97-AF65-F5344CB8AC3E}">
        <p14:creationId xmlns:p14="http://schemas.microsoft.com/office/powerpoint/2010/main" val="7917144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 j. 2 </a:t>
            </a:r>
            <a:r>
              <a:rPr lang="cs-CZ" dirty="0" err="1"/>
              <a:t>Afs</a:t>
            </a:r>
            <a:r>
              <a:rPr lang="cs-CZ" dirty="0"/>
              <a:t> 239/2015-66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lnSpc>
                <a:spcPct val="120000"/>
              </a:lnSpc>
              <a:buNone/>
            </a:pPr>
            <a:r>
              <a:rPr lang="cs-CZ" dirty="0"/>
              <a:t>Je-li s ohledem na okolnosti pravděpodobné, že daňový subjekt splatnou daň uhradí, byť postupně, je třeba zásadně upřednostnit standardní stanovení daně před okamžitým uspokojením budoucí daňové pohledávky exekucí zajišťovacího příkazu (§ 167 odst. 1 zákona č. 280/2009 Sb., daňového řádu) na dosud nesplatnou nebo nestanovenou daň, jejímž důsledkem je ekonomická likvidace daňového subjektu.</a:t>
            </a:r>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56</a:t>
            </a:fld>
            <a:endParaRPr lang="cs-CZ"/>
          </a:p>
        </p:txBody>
      </p:sp>
    </p:spTree>
    <p:extLst>
      <p:ext uri="{BB962C8B-B14F-4D97-AF65-F5344CB8AC3E}">
        <p14:creationId xmlns:p14="http://schemas.microsoft.com/office/powerpoint/2010/main" val="1378823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Vymáhání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a:defRPr/>
            </a:pPr>
            <a:r>
              <a:rPr lang="cs-CZ" dirty="0"/>
              <a:t>§ 175 a násl. DŘ</a:t>
            </a:r>
          </a:p>
          <a:p>
            <a:pPr>
              <a:defRPr/>
            </a:pPr>
            <a:r>
              <a:rPr lang="cs-CZ" dirty="0"/>
              <a:t>způsoby vymáhání</a:t>
            </a:r>
          </a:p>
          <a:p>
            <a:pPr lvl="1">
              <a:defRPr/>
            </a:pPr>
            <a:r>
              <a:rPr lang="cs-CZ" dirty="0"/>
              <a:t>daňovou exekucí</a:t>
            </a:r>
          </a:p>
          <a:p>
            <a:pPr lvl="2">
              <a:defRPr/>
            </a:pPr>
            <a:r>
              <a:rPr lang="cs-CZ" dirty="0"/>
              <a:t>postižením majetkových práv</a:t>
            </a:r>
          </a:p>
          <a:p>
            <a:pPr lvl="3">
              <a:defRPr/>
            </a:pPr>
            <a:r>
              <a:rPr lang="cs-CZ" dirty="0"/>
              <a:t>srážkami ze mzdy (a jiných příjmů)</a:t>
            </a:r>
          </a:p>
          <a:p>
            <a:pPr lvl="3">
              <a:defRPr/>
            </a:pPr>
            <a:r>
              <a:rPr lang="cs-CZ" dirty="0"/>
              <a:t>přikázáním pohledávky z účtu u poskytovatele platebních služeb</a:t>
            </a:r>
          </a:p>
          <a:p>
            <a:pPr lvl="3">
              <a:defRPr/>
            </a:pPr>
            <a:r>
              <a:rPr lang="cs-CZ" dirty="0"/>
              <a:t>přikázáním jiných majetkových práv</a:t>
            </a:r>
          </a:p>
          <a:p>
            <a:pPr lvl="3">
              <a:defRPr/>
            </a:pPr>
            <a:r>
              <a:rPr lang="cs-CZ" dirty="0"/>
              <a:t>přikázáním jiné peněžité pohledávky </a:t>
            </a:r>
          </a:p>
          <a:p>
            <a:pPr lvl="2">
              <a:defRPr/>
            </a:pPr>
            <a:r>
              <a:rPr lang="cs-CZ" dirty="0"/>
              <a:t>prodejem nemovitých věcí</a:t>
            </a:r>
          </a:p>
          <a:p>
            <a:pPr lvl="2">
              <a:defRPr/>
            </a:pPr>
            <a:r>
              <a:rPr lang="cs-CZ" dirty="0"/>
              <a:t>prodejem movitých věcí</a:t>
            </a:r>
          </a:p>
          <a:p>
            <a:pPr lvl="1">
              <a:defRPr/>
            </a:pPr>
            <a:r>
              <a:rPr lang="cs-CZ" dirty="0"/>
              <a:t>soudním exekutorem</a:t>
            </a:r>
          </a:p>
          <a:p>
            <a:pPr lvl="1">
              <a:defRPr/>
            </a:pPr>
            <a:r>
              <a:rPr lang="cs-CZ" dirty="0"/>
              <a:t>uplatněním v insolvenčním řízení</a:t>
            </a:r>
          </a:p>
          <a:p>
            <a:pPr lvl="1">
              <a:defRPr/>
            </a:pPr>
            <a:r>
              <a:rPr lang="cs-CZ" dirty="0"/>
              <a:t>přihlášením do veřejné dražby</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57</a:t>
            </a:fld>
            <a:endParaRPr lang="cs-CZ"/>
          </a:p>
        </p:txBody>
      </p:sp>
    </p:spTree>
    <p:extLst>
      <p:ext uri="{BB962C8B-B14F-4D97-AF65-F5344CB8AC3E}">
        <p14:creationId xmlns:p14="http://schemas.microsoft.com/office/powerpoint/2010/main" val="31652361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9. Prostředky ochrany při správě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092067"/>
            <a:ext cx="10515600" cy="4175117"/>
          </a:xfrm>
        </p:spPr>
        <p:txBody>
          <a:bodyPr>
            <a:normAutofit/>
          </a:bodyPr>
          <a:lstStyle/>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58</a:t>
            </a:fld>
            <a:endParaRPr lang="cs-CZ"/>
          </a:p>
        </p:txBody>
      </p:sp>
      <p:sp>
        <p:nvSpPr>
          <p:cNvPr id="5" name="Rectangle 23">
            <a:extLst>
              <a:ext uri="{FF2B5EF4-FFF2-40B4-BE49-F238E27FC236}">
                <a16:creationId xmlns:a16="http://schemas.microsoft.com/office/drawing/2014/main" id="{F0C825D2-0992-41F0-B06E-43FD3044F50F}"/>
              </a:ext>
            </a:extLst>
          </p:cNvPr>
          <p:cNvSpPr>
            <a:spLocks noChangeArrowheads="1"/>
          </p:cNvSpPr>
          <p:nvPr/>
        </p:nvSpPr>
        <p:spPr bwMode="auto">
          <a:xfrm>
            <a:off x="838200" y="3163445"/>
            <a:ext cx="10515599" cy="180685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endParaRPr lang="cs-CZ" sz="1600" b="1" dirty="0">
              <a:solidFill>
                <a:schemeClr val="tx1"/>
              </a:solidFill>
              <a:latin typeface="Gill Sans MT" panose="020B0502020104020203" pitchFamily="34" charset="-18"/>
            </a:endParaRPr>
          </a:p>
          <a:p>
            <a:pPr algn="ctr"/>
            <a:r>
              <a:rPr lang="cs-CZ" sz="1600" b="1" dirty="0">
                <a:solidFill>
                  <a:schemeClr val="tx1"/>
                </a:solidFill>
                <a:latin typeface="Gill Sans MT" panose="020B0502020104020203" pitchFamily="34" charset="-18"/>
              </a:rPr>
              <a:t>Dozorčí prostředky </a:t>
            </a:r>
            <a:r>
              <a:rPr lang="cs-CZ" sz="1600" b="1" i="1" dirty="0">
                <a:solidFill>
                  <a:schemeClr val="tx1"/>
                </a:solidFill>
                <a:latin typeface="Gill Sans MT" panose="020B0502020104020203" pitchFamily="34" charset="-18"/>
              </a:rPr>
              <a:t>largo </a:t>
            </a:r>
            <a:r>
              <a:rPr lang="cs-CZ" sz="1600" b="1" i="1" dirty="0" err="1">
                <a:solidFill>
                  <a:schemeClr val="tx1"/>
                </a:solidFill>
                <a:latin typeface="Gill Sans MT" panose="020B0502020104020203" pitchFamily="34" charset="-18"/>
              </a:rPr>
              <a:t>sensu</a:t>
            </a:r>
            <a:r>
              <a:rPr lang="cs-CZ" sz="1600" b="1" i="1" dirty="0">
                <a:solidFill>
                  <a:schemeClr val="tx1"/>
                </a:solidFill>
                <a:latin typeface="Gill Sans MT" panose="020B0502020104020203" pitchFamily="34" charset="-18"/>
              </a:rPr>
              <a:t>                                                            </a:t>
            </a:r>
          </a:p>
          <a:p>
            <a:pPr algn="ctr"/>
            <a:endParaRPr lang="cs-CZ" sz="1600" b="1" dirty="0">
              <a:solidFill>
                <a:schemeClr val="bg1"/>
              </a:solidFill>
              <a:latin typeface="Gill Sans MT" panose="020B0502020104020203" pitchFamily="34" charset="-18"/>
            </a:endParaRPr>
          </a:p>
          <a:p>
            <a:pPr algn="ctr"/>
            <a:endParaRPr lang="cs-CZ" sz="1600" b="1" dirty="0">
              <a:solidFill>
                <a:schemeClr val="bg1"/>
              </a:solidFill>
              <a:latin typeface="Gill Sans MT" panose="020B0502020104020203" pitchFamily="34" charset="-18"/>
            </a:endParaRPr>
          </a:p>
          <a:p>
            <a:pPr algn="ctr"/>
            <a:endParaRPr lang="cs-CZ" sz="1600" b="1" dirty="0">
              <a:solidFill>
                <a:schemeClr val="bg1"/>
              </a:solidFill>
              <a:latin typeface="Gill Sans MT" panose="020B0502020104020203" pitchFamily="34" charset="-18"/>
            </a:endParaRPr>
          </a:p>
          <a:p>
            <a:pPr algn="ctr"/>
            <a:endParaRPr lang="cs-CZ" sz="1600" b="1" dirty="0">
              <a:solidFill>
                <a:schemeClr val="bg1"/>
              </a:solidFill>
              <a:latin typeface="Gill Sans MT" panose="020B0502020104020203" pitchFamily="34" charset="-18"/>
            </a:endParaRPr>
          </a:p>
          <a:p>
            <a:pPr algn="ctr"/>
            <a:endParaRPr lang="cs-CZ" sz="1600" b="1" dirty="0">
              <a:solidFill>
                <a:schemeClr val="bg1"/>
              </a:solidFill>
              <a:latin typeface="Gill Sans MT" panose="020B0502020104020203" pitchFamily="34" charset="-18"/>
            </a:endParaRPr>
          </a:p>
          <a:p>
            <a:pPr algn="ctr"/>
            <a:endParaRPr lang="cs-CZ" sz="1600" b="1" dirty="0">
              <a:solidFill>
                <a:schemeClr val="bg1"/>
              </a:solidFill>
              <a:latin typeface="Gill Sans MT" panose="020B0502020104020203" pitchFamily="34" charset="-18"/>
            </a:endParaRPr>
          </a:p>
          <a:p>
            <a:pPr algn="ctr"/>
            <a:endParaRPr lang="cs-CZ" sz="1200" dirty="0">
              <a:solidFill>
                <a:schemeClr val="bg1"/>
              </a:solidFill>
              <a:latin typeface="Gill Sans MT" panose="020B0502020104020203" pitchFamily="34" charset="-18"/>
            </a:endParaRPr>
          </a:p>
        </p:txBody>
      </p:sp>
      <p:sp>
        <p:nvSpPr>
          <p:cNvPr id="6" name="Rectangle 24">
            <a:extLst>
              <a:ext uri="{FF2B5EF4-FFF2-40B4-BE49-F238E27FC236}">
                <a16:creationId xmlns:a16="http://schemas.microsoft.com/office/drawing/2014/main" id="{0CDE0FCB-E0DC-47F7-8D1E-FE4275D19607}"/>
              </a:ext>
            </a:extLst>
          </p:cNvPr>
          <p:cNvSpPr>
            <a:spLocks noChangeArrowheads="1"/>
          </p:cNvSpPr>
          <p:nvPr/>
        </p:nvSpPr>
        <p:spPr bwMode="auto">
          <a:xfrm>
            <a:off x="838200" y="1092065"/>
            <a:ext cx="10515599" cy="186746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endParaRPr lang="cs-CZ" sz="1600" b="1" dirty="0">
              <a:latin typeface="Gill Sans MT" panose="020B0502020104020203" pitchFamily="34" charset="-18"/>
            </a:endParaRPr>
          </a:p>
          <a:p>
            <a:pPr algn="ctr"/>
            <a:r>
              <a:rPr lang="cs-CZ" sz="1600" b="1" dirty="0">
                <a:latin typeface="Gill Sans MT" panose="020B0502020104020203" pitchFamily="34" charset="-18"/>
              </a:rPr>
              <a:t>				Opravné prostředky </a:t>
            </a:r>
            <a:r>
              <a:rPr lang="cs-CZ" sz="1600" b="1" i="1" dirty="0">
                <a:latin typeface="Gill Sans MT" panose="020B0502020104020203" pitchFamily="34" charset="-18"/>
              </a:rPr>
              <a:t>largo </a:t>
            </a:r>
            <a:r>
              <a:rPr lang="cs-CZ" sz="1600" b="1" i="1" dirty="0" err="1">
                <a:latin typeface="Gill Sans MT" panose="020B0502020104020203" pitchFamily="34" charset="-18"/>
              </a:rPr>
              <a:t>sensu</a:t>
            </a:r>
            <a:r>
              <a:rPr lang="cs-CZ" sz="1600" b="1" i="1" dirty="0">
                <a:latin typeface="Gill Sans MT" panose="020B0502020104020203" pitchFamily="34" charset="-18"/>
              </a:rPr>
              <a:t>                                                             </a:t>
            </a:r>
          </a:p>
          <a:p>
            <a:pPr algn="ctr"/>
            <a:endParaRPr lang="cs-CZ" sz="1600" b="1" dirty="0">
              <a:latin typeface="Gill Sans MT" panose="020B0502020104020203" pitchFamily="34" charset="-18"/>
            </a:endParaRPr>
          </a:p>
          <a:p>
            <a:pPr algn="ctr"/>
            <a:endParaRPr lang="cs-CZ" sz="1600" b="1" dirty="0">
              <a:latin typeface="Gill Sans MT" panose="020B0502020104020203" pitchFamily="34" charset="-18"/>
            </a:endParaRPr>
          </a:p>
          <a:p>
            <a:pPr algn="ctr"/>
            <a:endParaRPr lang="cs-CZ" sz="1600" b="1" dirty="0">
              <a:latin typeface="Gill Sans MT" panose="020B0502020104020203" pitchFamily="34" charset="-18"/>
            </a:endParaRPr>
          </a:p>
          <a:p>
            <a:pPr algn="ctr"/>
            <a:endParaRPr lang="cs-CZ" sz="1600" b="1" dirty="0">
              <a:latin typeface="Gill Sans MT" panose="020B0502020104020203" pitchFamily="34" charset="-18"/>
            </a:endParaRPr>
          </a:p>
          <a:p>
            <a:pPr algn="ctr"/>
            <a:endParaRPr lang="cs-CZ" sz="1600" b="1" dirty="0">
              <a:latin typeface="Gill Sans MT" panose="020B0502020104020203" pitchFamily="34" charset="-18"/>
            </a:endParaRPr>
          </a:p>
          <a:p>
            <a:pPr algn="ctr"/>
            <a:endParaRPr lang="cs-CZ" sz="1600" b="1" dirty="0">
              <a:latin typeface="Gill Sans MT" panose="020B0502020104020203" pitchFamily="34" charset="-18"/>
            </a:endParaRPr>
          </a:p>
          <a:p>
            <a:pPr algn="ctr"/>
            <a:endParaRPr lang="cs-CZ" sz="1600" b="1" dirty="0">
              <a:latin typeface="Gill Sans MT" panose="020B0502020104020203" pitchFamily="34" charset="-18"/>
            </a:endParaRPr>
          </a:p>
        </p:txBody>
      </p:sp>
      <p:sp>
        <p:nvSpPr>
          <p:cNvPr id="7" name="Rectangle 20">
            <a:extLst>
              <a:ext uri="{FF2B5EF4-FFF2-40B4-BE49-F238E27FC236}">
                <a16:creationId xmlns:a16="http://schemas.microsoft.com/office/drawing/2014/main" id="{83DEA494-D5B3-4679-957D-DF06831D1190}"/>
              </a:ext>
            </a:extLst>
          </p:cNvPr>
          <p:cNvSpPr>
            <a:spLocks noChangeArrowheads="1"/>
          </p:cNvSpPr>
          <p:nvPr/>
        </p:nvSpPr>
        <p:spPr bwMode="auto">
          <a:xfrm>
            <a:off x="6096674" y="1478019"/>
            <a:ext cx="2530381" cy="333387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r>
              <a:rPr lang="cs-CZ" sz="1600" b="1" dirty="0">
                <a:latin typeface="Gill Sans MT" panose="020B0502020104020203" pitchFamily="34" charset="-18"/>
              </a:rPr>
              <a:t>Další prostředky</a:t>
            </a:r>
          </a:p>
          <a:p>
            <a:pPr algn="ctr"/>
            <a:r>
              <a:rPr lang="cs-CZ" sz="1600" b="1" dirty="0">
                <a:latin typeface="Gill Sans MT" panose="020B0502020104020203" pitchFamily="34" charset="-18"/>
              </a:rPr>
              <a:t>ochrany</a:t>
            </a:r>
            <a:endParaRPr lang="cs-CZ" sz="1200" dirty="0">
              <a:latin typeface="Gill Sans MT" panose="020B0502020104020203" pitchFamily="34" charset="-18"/>
            </a:endParaRPr>
          </a:p>
        </p:txBody>
      </p:sp>
      <p:sp>
        <p:nvSpPr>
          <p:cNvPr id="8" name="Rectangle 20">
            <a:extLst>
              <a:ext uri="{FF2B5EF4-FFF2-40B4-BE49-F238E27FC236}">
                <a16:creationId xmlns:a16="http://schemas.microsoft.com/office/drawing/2014/main" id="{694FEF45-1F18-46A7-A3EB-26A884C35349}"/>
              </a:ext>
            </a:extLst>
          </p:cNvPr>
          <p:cNvSpPr>
            <a:spLocks noChangeArrowheads="1"/>
          </p:cNvSpPr>
          <p:nvPr/>
        </p:nvSpPr>
        <p:spPr bwMode="auto">
          <a:xfrm>
            <a:off x="1439888" y="1478019"/>
            <a:ext cx="4463475" cy="120411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cs-CZ" sz="1600" b="1" dirty="0">
                <a:latin typeface="Gill Sans MT" panose="020B0502020104020203" pitchFamily="34" charset="-18"/>
              </a:rPr>
              <a:t>Opravné prostředky</a:t>
            </a:r>
          </a:p>
          <a:p>
            <a:pPr algn="ctr"/>
            <a:r>
              <a:rPr lang="cs-CZ" sz="1600" b="1" i="1" dirty="0" err="1">
                <a:latin typeface="Gill Sans MT" panose="020B0502020104020203" pitchFamily="34" charset="-18"/>
              </a:rPr>
              <a:t>stricto</a:t>
            </a:r>
            <a:r>
              <a:rPr lang="cs-CZ" sz="1600" b="1" i="1" dirty="0">
                <a:latin typeface="Gill Sans MT" panose="020B0502020104020203" pitchFamily="34" charset="-18"/>
              </a:rPr>
              <a:t> </a:t>
            </a:r>
            <a:r>
              <a:rPr lang="cs-CZ" sz="1600" b="1" i="1" dirty="0" err="1">
                <a:latin typeface="Gill Sans MT" panose="020B0502020104020203" pitchFamily="34" charset="-18"/>
              </a:rPr>
              <a:t>sensu</a:t>
            </a:r>
            <a:endParaRPr lang="cs-CZ" sz="1200" i="1" dirty="0">
              <a:latin typeface="Gill Sans MT" panose="020B0502020104020203" pitchFamily="34" charset="-18"/>
            </a:endParaRPr>
          </a:p>
        </p:txBody>
      </p:sp>
      <p:sp>
        <p:nvSpPr>
          <p:cNvPr id="9" name="Rectangle 20">
            <a:extLst>
              <a:ext uri="{FF2B5EF4-FFF2-40B4-BE49-F238E27FC236}">
                <a16:creationId xmlns:a16="http://schemas.microsoft.com/office/drawing/2014/main" id="{EEDAE30C-AE50-45B6-8985-6BED89198906}"/>
              </a:ext>
            </a:extLst>
          </p:cNvPr>
          <p:cNvSpPr>
            <a:spLocks noChangeArrowheads="1"/>
          </p:cNvSpPr>
          <p:nvPr/>
        </p:nvSpPr>
        <p:spPr bwMode="auto">
          <a:xfrm>
            <a:off x="1439889" y="3607775"/>
            <a:ext cx="4463474" cy="120411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cs-CZ" sz="1600" b="1" dirty="0">
                <a:latin typeface="Gill Sans MT" panose="020B0502020104020203" pitchFamily="34" charset="-18"/>
              </a:rPr>
              <a:t>Dozorčí prostředky</a:t>
            </a:r>
          </a:p>
          <a:p>
            <a:pPr algn="ctr"/>
            <a:r>
              <a:rPr lang="cs-CZ" sz="1600" b="1" i="1" dirty="0" err="1">
                <a:latin typeface="Gill Sans MT" panose="020B0502020104020203" pitchFamily="34" charset="-18"/>
              </a:rPr>
              <a:t>stricto</a:t>
            </a:r>
            <a:r>
              <a:rPr lang="cs-CZ" sz="1600" b="1" i="1" dirty="0">
                <a:latin typeface="Gill Sans MT" panose="020B0502020104020203" pitchFamily="34" charset="-18"/>
              </a:rPr>
              <a:t> </a:t>
            </a:r>
            <a:r>
              <a:rPr lang="cs-CZ" sz="1600" b="1" i="1" dirty="0" err="1">
                <a:latin typeface="Gill Sans MT" panose="020B0502020104020203" pitchFamily="34" charset="-18"/>
              </a:rPr>
              <a:t>sensu</a:t>
            </a:r>
            <a:endParaRPr lang="cs-CZ" sz="1200" i="1" dirty="0">
              <a:latin typeface="Gill Sans MT" panose="020B0502020104020203" pitchFamily="34" charset="-18"/>
            </a:endParaRPr>
          </a:p>
        </p:txBody>
      </p:sp>
      <p:sp>
        <p:nvSpPr>
          <p:cNvPr id="10" name="Rectangle 20">
            <a:extLst>
              <a:ext uri="{FF2B5EF4-FFF2-40B4-BE49-F238E27FC236}">
                <a16:creationId xmlns:a16="http://schemas.microsoft.com/office/drawing/2014/main" id="{8CC235FF-3182-4646-A811-D30EC4F1D2C8}"/>
              </a:ext>
            </a:extLst>
          </p:cNvPr>
          <p:cNvSpPr>
            <a:spLocks noChangeArrowheads="1"/>
          </p:cNvSpPr>
          <p:nvPr/>
        </p:nvSpPr>
        <p:spPr bwMode="auto">
          <a:xfrm>
            <a:off x="8820365" y="1478019"/>
            <a:ext cx="2280749" cy="1204115"/>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pPr algn="ctr"/>
            <a:r>
              <a:rPr lang="cs-CZ" sz="1600" b="1" dirty="0">
                <a:solidFill>
                  <a:schemeClr val="bg1"/>
                </a:solidFill>
                <a:latin typeface="Gill Sans MT" panose="020B0502020104020203" pitchFamily="34" charset="-18"/>
              </a:rPr>
              <a:t>Prostředky </a:t>
            </a:r>
          </a:p>
          <a:p>
            <a:pPr algn="ctr"/>
            <a:r>
              <a:rPr lang="cs-CZ" sz="1600" b="1" dirty="0">
                <a:solidFill>
                  <a:schemeClr val="bg1"/>
                </a:solidFill>
                <a:latin typeface="Gill Sans MT" panose="020B0502020104020203" pitchFamily="34" charset="-18"/>
              </a:rPr>
              <a:t>soudní </a:t>
            </a:r>
          </a:p>
          <a:p>
            <a:pPr algn="ctr"/>
            <a:r>
              <a:rPr lang="cs-CZ" sz="1600" b="1" dirty="0">
                <a:solidFill>
                  <a:schemeClr val="bg1"/>
                </a:solidFill>
                <a:latin typeface="Gill Sans MT" panose="020B0502020104020203" pitchFamily="34" charset="-18"/>
              </a:rPr>
              <a:t>ochrany</a:t>
            </a:r>
            <a:endParaRPr lang="cs-CZ" sz="1200" i="1" dirty="0">
              <a:solidFill>
                <a:schemeClr val="bg1"/>
              </a:solidFill>
              <a:latin typeface="Gill Sans MT" panose="020B0502020104020203" pitchFamily="34" charset="-18"/>
            </a:endParaRPr>
          </a:p>
        </p:txBody>
      </p:sp>
      <p:sp>
        <p:nvSpPr>
          <p:cNvPr id="11" name="Obdélník 10">
            <a:extLst>
              <a:ext uri="{FF2B5EF4-FFF2-40B4-BE49-F238E27FC236}">
                <a16:creationId xmlns:a16="http://schemas.microsoft.com/office/drawing/2014/main" id="{D919ABE8-B332-440E-8FFD-5282BCD9A8E5}"/>
              </a:ext>
            </a:extLst>
          </p:cNvPr>
          <p:cNvSpPr/>
          <p:nvPr/>
        </p:nvSpPr>
        <p:spPr>
          <a:xfrm>
            <a:off x="1439888" y="5078776"/>
            <a:ext cx="7192905" cy="30120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cs-CZ" sz="1600" b="1" dirty="0">
                <a:latin typeface="Gill Sans MT" panose="020B0502020104020203" pitchFamily="34" charset="-18"/>
              </a:rPr>
              <a:t>Při správě daní</a:t>
            </a:r>
          </a:p>
        </p:txBody>
      </p:sp>
      <p:sp>
        <p:nvSpPr>
          <p:cNvPr id="12" name="Obdélník 11">
            <a:extLst>
              <a:ext uri="{FF2B5EF4-FFF2-40B4-BE49-F238E27FC236}">
                <a16:creationId xmlns:a16="http://schemas.microsoft.com/office/drawing/2014/main" id="{1DFD6792-1C93-444A-99CB-A60B304990EC}"/>
              </a:ext>
            </a:extLst>
          </p:cNvPr>
          <p:cNvSpPr/>
          <p:nvPr/>
        </p:nvSpPr>
        <p:spPr>
          <a:xfrm>
            <a:off x="8820365" y="5078775"/>
            <a:ext cx="2280749" cy="30120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cs-CZ" sz="1600" b="1" dirty="0">
                <a:latin typeface="Gill Sans MT" panose="020B0502020104020203" pitchFamily="34" charset="-18"/>
              </a:rPr>
              <a:t>Mimo správu daní</a:t>
            </a:r>
          </a:p>
        </p:txBody>
      </p:sp>
    </p:spTree>
    <p:extLst>
      <p:ext uri="{BB962C8B-B14F-4D97-AF65-F5344CB8AC3E}">
        <p14:creationId xmlns:p14="http://schemas.microsoft.com/office/powerpoint/2010/main" val="32123619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Opravné a dozorčí prostředky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59</a:t>
            </a:fld>
            <a:endParaRPr lang="cs-CZ"/>
          </a:p>
        </p:txBody>
      </p:sp>
      <p:sp>
        <p:nvSpPr>
          <p:cNvPr id="5" name="Rectangle 7">
            <a:extLst>
              <a:ext uri="{FF2B5EF4-FFF2-40B4-BE49-F238E27FC236}">
                <a16:creationId xmlns:a16="http://schemas.microsoft.com/office/drawing/2014/main" id="{E2F47139-33C3-4919-936B-E026CF43B245}"/>
              </a:ext>
            </a:extLst>
          </p:cNvPr>
          <p:cNvSpPr>
            <a:spLocks noChangeArrowheads="1"/>
          </p:cNvSpPr>
          <p:nvPr/>
        </p:nvSpPr>
        <p:spPr bwMode="auto">
          <a:xfrm>
            <a:off x="838201" y="3514622"/>
            <a:ext cx="10515598" cy="200193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cs-CZ" b="1" dirty="0">
                <a:latin typeface="Gill Sans MT" panose="020B0502020104020203" pitchFamily="34" charset="-18"/>
              </a:rPr>
              <a:t>Dozorčí prostředky</a:t>
            </a:r>
          </a:p>
        </p:txBody>
      </p:sp>
      <p:sp>
        <p:nvSpPr>
          <p:cNvPr id="6" name="Rectangle 13">
            <a:extLst>
              <a:ext uri="{FF2B5EF4-FFF2-40B4-BE49-F238E27FC236}">
                <a16:creationId xmlns:a16="http://schemas.microsoft.com/office/drawing/2014/main" id="{A8762B18-AFFD-4FA8-91EE-72A7CF5825CA}"/>
              </a:ext>
            </a:extLst>
          </p:cNvPr>
          <p:cNvSpPr>
            <a:spLocks noChangeArrowheads="1"/>
          </p:cNvSpPr>
          <p:nvPr/>
        </p:nvSpPr>
        <p:spPr bwMode="auto">
          <a:xfrm>
            <a:off x="1520041" y="3922669"/>
            <a:ext cx="4018746" cy="143986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a:lstStyle/>
          <a:p>
            <a:pPr algn="ctr" eaLnBrk="0" hangingPunct="0">
              <a:defRPr/>
            </a:pPr>
            <a:r>
              <a:rPr lang="cs-CZ" sz="1600" b="1" dirty="0">
                <a:latin typeface="Gill Sans MT" panose="020B0502020104020203" pitchFamily="34" charset="-18"/>
              </a:rPr>
              <a:t>B. Přezkumné řízení</a:t>
            </a:r>
          </a:p>
        </p:txBody>
      </p:sp>
      <p:sp>
        <p:nvSpPr>
          <p:cNvPr id="7" name="Rectangle 6">
            <a:extLst>
              <a:ext uri="{FF2B5EF4-FFF2-40B4-BE49-F238E27FC236}">
                <a16:creationId xmlns:a16="http://schemas.microsoft.com/office/drawing/2014/main" id="{A21480D2-A247-4DCA-888B-9CFFF3CD5189}"/>
              </a:ext>
            </a:extLst>
          </p:cNvPr>
          <p:cNvSpPr>
            <a:spLocks noChangeArrowheads="1"/>
          </p:cNvSpPr>
          <p:nvPr/>
        </p:nvSpPr>
        <p:spPr bwMode="auto">
          <a:xfrm>
            <a:off x="2566987" y="4486873"/>
            <a:ext cx="1922895" cy="7207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cs-CZ" sz="1400" b="1" i="1" dirty="0">
                <a:latin typeface="Gill Sans MT" panose="020B0502020104020203" pitchFamily="34" charset="-18"/>
              </a:rPr>
              <a:t>Nařízení přezkoumání </a:t>
            </a:r>
          </a:p>
          <a:p>
            <a:pPr algn="ctr">
              <a:defRPr/>
            </a:pPr>
            <a:r>
              <a:rPr lang="cs-CZ" sz="1400" b="1" i="1" dirty="0">
                <a:latin typeface="Gill Sans MT" panose="020B0502020104020203" pitchFamily="34" charset="-18"/>
              </a:rPr>
              <a:t>rozhodnutí</a:t>
            </a:r>
          </a:p>
        </p:txBody>
      </p:sp>
      <p:sp>
        <p:nvSpPr>
          <p:cNvPr id="8" name="Rectangle 13">
            <a:extLst>
              <a:ext uri="{FF2B5EF4-FFF2-40B4-BE49-F238E27FC236}">
                <a16:creationId xmlns:a16="http://schemas.microsoft.com/office/drawing/2014/main" id="{9A0F309C-AB66-46AD-BB9F-C1D2E273EC18}"/>
              </a:ext>
            </a:extLst>
          </p:cNvPr>
          <p:cNvSpPr>
            <a:spLocks noChangeArrowheads="1"/>
          </p:cNvSpPr>
          <p:nvPr/>
        </p:nvSpPr>
        <p:spPr bwMode="auto">
          <a:xfrm>
            <a:off x="6527799" y="3908794"/>
            <a:ext cx="4018745" cy="143986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a:lstStyle/>
          <a:p>
            <a:pPr algn="ctr" eaLnBrk="0" hangingPunct="0">
              <a:defRPr/>
            </a:pPr>
            <a:endParaRPr lang="cs-CZ" sz="1600" b="1" dirty="0">
              <a:latin typeface="Gill Sans MT" panose="020B0502020104020203" pitchFamily="34" charset="-18"/>
            </a:endParaRPr>
          </a:p>
        </p:txBody>
      </p:sp>
      <p:sp>
        <p:nvSpPr>
          <p:cNvPr id="9" name="Rectangle 7">
            <a:extLst>
              <a:ext uri="{FF2B5EF4-FFF2-40B4-BE49-F238E27FC236}">
                <a16:creationId xmlns:a16="http://schemas.microsoft.com/office/drawing/2014/main" id="{0738D203-DBD2-4C98-9658-FE6DC37F0346}"/>
              </a:ext>
            </a:extLst>
          </p:cNvPr>
          <p:cNvSpPr>
            <a:spLocks noChangeArrowheads="1"/>
          </p:cNvSpPr>
          <p:nvPr/>
        </p:nvSpPr>
        <p:spPr bwMode="auto">
          <a:xfrm>
            <a:off x="838200" y="1356162"/>
            <a:ext cx="10515599" cy="200193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cs-CZ" b="1" dirty="0">
                <a:latin typeface="Gill Sans MT" panose="020B0502020104020203" pitchFamily="34" charset="-18"/>
              </a:rPr>
              <a:t>Opravné prostředky</a:t>
            </a:r>
          </a:p>
        </p:txBody>
      </p:sp>
      <p:sp>
        <p:nvSpPr>
          <p:cNvPr id="10" name="Rectangle 13">
            <a:extLst>
              <a:ext uri="{FF2B5EF4-FFF2-40B4-BE49-F238E27FC236}">
                <a16:creationId xmlns:a16="http://schemas.microsoft.com/office/drawing/2014/main" id="{0A3B464D-5CD7-49FF-B2AF-CDB12F8013E2}"/>
              </a:ext>
            </a:extLst>
          </p:cNvPr>
          <p:cNvSpPr>
            <a:spLocks noChangeArrowheads="1"/>
          </p:cNvSpPr>
          <p:nvPr/>
        </p:nvSpPr>
        <p:spPr bwMode="auto">
          <a:xfrm>
            <a:off x="6527799" y="1771810"/>
            <a:ext cx="4018745" cy="14414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a:lstStyle/>
          <a:p>
            <a:pPr algn="ctr" eaLnBrk="0" hangingPunct="0">
              <a:defRPr/>
            </a:pPr>
            <a:r>
              <a:rPr lang="cs-CZ" sz="1600" b="1" dirty="0">
                <a:latin typeface="Gill Sans MT" panose="020B0502020104020203" pitchFamily="34" charset="-18"/>
              </a:rPr>
              <a:t>Mimořádné opravné prostředky</a:t>
            </a:r>
          </a:p>
        </p:txBody>
      </p:sp>
      <p:sp>
        <p:nvSpPr>
          <p:cNvPr id="11" name="TextovéPole 10">
            <a:extLst>
              <a:ext uri="{FF2B5EF4-FFF2-40B4-BE49-F238E27FC236}">
                <a16:creationId xmlns:a16="http://schemas.microsoft.com/office/drawing/2014/main" id="{1332A722-9962-48C6-97D6-224BC14EFDC0}"/>
              </a:ext>
            </a:extLst>
          </p:cNvPr>
          <p:cNvSpPr txBox="1"/>
          <p:nvPr/>
        </p:nvSpPr>
        <p:spPr>
          <a:xfrm>
            <a:off x="7246750" y="2181233"/>
            <a:ext cx="2449513" cy="3026365"/>
          </a:xfrm>
          <a:prstGeom prst="rect">
            <a:avLst/>
          </a:prstGeom>
        </p:spPr>
        <p:style>
          <a:lnRef idx="2">
            <a:schemeClr val="accent2"/>
          </a:lnRef>
          <a:fillRef idx="1">
            <a:schemeClr val="lt1"/>
          </a:fillRef>
          <a:effectRef idx="0">
            <a:schemeClr val="accent2"/>
          </a:effectRef>
          <a:fontRef idx="minor">
            <a:schemeClr val="dk1"/>
          </a:fontRef>
        </p:style>
        <p:txBody>
          <a:bodyPr/>
          <a:lstStyle/>
          <a:p>
            <a:pPr>
              <a:defRPr/>
            </a:pPr>
            <a:endParaRPr lang="cs-CZ" dirty="0">
              <a:latin typeface="Gill Sans MT" panose="020B0502020104020203" pitchFamily="34" charset="-18"/>
            </a:endParaRPr>
          </a:p>
          <a:p>
            <a:pPr>
              <a:defRPr/>
            </a:pPr>
            <a:endParaRPr lang="cs-CZ" dirty="0">
              <a:latin typeface="Gill Sans MT" panose="020B0502020104020203" pitchFamily="34" charset="-18"/>
            </a:endParaRPr>
          </a:p>
          <a:p>
            <a:pPr>
              <a:defRPr/>
            </a:pPr>
            <a:endParaRPr lang="cs-CZ" dirty="0">
              <a:latin typeface="Gill Sans MT" panose="020B0502020104020203" pitchFamily="34" charset="-18"/>
            </a:endParaRPr>
          </a:p>
          <a:p>
            <a:pPr>
              <a:defRPr/>
            </a:pPr>
            <a:endParaRPr lang="cs-CZ" dirty="0">
              <a:latin typeface="Gill Sans MT" panose="020B0502020104020203" pitchFamily="34" charset="-18"/>
            </a:endParaRPr>
          </a:p>
          <a:p>
            <a:pPr>
              <a:defRPr/>
            </a:pPr>
            <a:endParaRPr lang="cs-CZ" dirty="0">
              <a:latin typeface="Gill Sans MT" panose="020B0502020104020203" pitchFamily="34" charset="-18"/>
            </a:endParaRPr>
          </a:p>
          <a:p>
            <a:pPr algn="ctr">
              <a:defRPr/>
            </a:pPr>
            <a:r>
              <a:rPr lang="cs-CZ" b="1" dirty="0">
                <a:latin typeface="Gill Sans MT" panose="020B0502020104020203" pitchFamily="34" charset="-18"/>
              </a:rPr>
              <a:t>C. Obnova řízení</a:t>
            </a:r>
          </a:p>
        </p:txBody>
      </p:sp>
      <p:sp>
        <p:nvSpPr>
          <p:cNvPr id="12" name="Rectangle 13">
            <a:extLst>
              <a:ext uri="{FF2B5EF4-FFF2-40B4-BE49-F238E27FC236}">
                <a16:creationId xmlns:a16="http://schemas.microsoft.com/office/drawing/2014/main" id="{D633829F-8D62-49C1-8CD3-133932E73A0E}"/>
              </a:ext>
            </a:extLst>
          </p:cNvPr>
          <p:cNvSpPr>
            <a:spLocks noChangeArrowheads="1"/>
          </p:cNvSpPr>
          <p:nvPr/>
        </p:nvSpPr>
        <p:spPr bwMode="auto">
          <a:xfrm>
            <a:off x="1496291" y="1771810"/>
            <a:ext cx="4042496" cy="14414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a:lstStyle/>
          <a:p>
            <a:pPr algn="ctr" eaLnBrk="0" hangingPunct="0">
              <a:defRPr/>
            </a:pPr>
            <a:r>
              <a:rPr lang="cs-CZ" sz="1600" b="1" dirty="0">
                <a:latin typeface="Gill Sans MT" panose="020B0502020104020203" pitchFamily="34" charset="-18"/>
              </a:rPr>
              <a:t>Řádné opravné prostředky</a:t>
            </a:r>
          </a:p>
        </p:txBody>
      </p:sp>
      <p:sp>
        <p:nvSpPr>
          <p:cNvPr id="13" name="Rectangle 6">
            <a:extLst>
              <a:ext uri="{FF2B5EF4-FFF2-40B4-BE49-F238E27FC236}">
                <a16:creationId xmlns:a16="http://schemas.microsoft.com/office/drawing/2014/main" id="{624C1530-B5E6-4CAB-87BA-165CC3B9B797}"/>
              </a:ext>
            </a:extLst>
          </p:cNvPr>
          <p:cNvSpPr>
            <a:spLocks noChangeArrowheads="1"/>
          </p:cNvSpPr>
          <p:nvPr/>
        </p:nvSpPr>
        <p:spPr bwMode="auto">
          <a:xfrm>
            <a:off x="2545195" y="2259663"/>
            <a:ext cx="1944687" cy="7207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cs-CZ" sz="1400" b="1" dirty="0">
                <a:latin typeface="Gill Sans MT" panose="020B0502020104020203" pitchFamily="34" charset="-18"/>
              </a:rPr>
              <a:t>A. Odvolání (rozklad)</a:t>
            </a:r>
          </a:p>
        </p:txBody>
      </p:sp>
      <p:sp>
        <p:nvSpPr>
          <p:cNvPr id="14" name="Rectangle 17">
            <a:extLst>
              <a:ext uri="{FF2B5EF4-FFF2-40B4-BE49-F238E27FC236}">
                <a16:creationId xmlns:a16="http://schemas.microsoft.com/office/drawing/2014/main" id="{289AC062-9983-45F7-B97E-591D45EFD0A4}"/>
              </a:ext>
            </a:extLst>
          </p:cNvPr>
          <p:cNvSpPr>
            <a:spLocks noChangeArrowheads="1"/>
          </p:cNvSpPr>
          <p:nvPr/>
        </p:nvSpPr>
        <p:spPr bwMode="auto">
          <a:xfrm>
            <a:off x="7464425" y="2276822"/>
            <a:ext cx="1984375" cy="7239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cs-CZ" sz="1400" b="1" i="1" dirty="0">
                <a:latin typeface="Gill Sans MT" panose="020B0502020104020203" pitchFamily="34" charset="-18"/>
              </a:rPr>
              <a:t>Návrh na povolení</a:t>
            </a:r>
          </a:p>
          <a:p>
            <a:pPr algn="ctr" eaLnBrk="0" hangingPunct="0">
              <a:defRPr/>
            </a:pPr>
            <a:r>
              <a:rPr lang="cs-CZ" sz="1400" b="1" i="1" dirty="0">
                <a:latin typeface="Gill Sans MT" panose="020B0502020104020203" pitchFamily="34" charset="-18"/>
              </a:rPr>
              <a:t> obnovy řízení</a:t>
            </a:r>
          </a:p>
        </p:txBody>
      </p:sp>
      <p:sp>
        <p:nvSpPr>
          <p:cNvPr id="15" name="Rectangle 17">
            <a:extLst>
              <a:ext uri="{FF2B5EF4-FFF2-40B4-BE49-F238E27FC236}">
                <a16:creationId xmlns:a16="http://schemas.microsoft.com/office/drawing/2014/main" id="{742BA134-3DB3-448A-86FC-E1E5282745EB}"/>
              </a:ext>
            </a:extLst>
          </p:cNvPr>
          <p:cNvSpPr>
            <a:spLocks noChangeArrowheads="1"/>
          </p:cNvSpPr>
          <p:nvPr/>
        </p:nvSpPr>
        <p:spPr bwMode="auto">
          <a:xfrm>
            <a:off x="7464425" y="4437410"/>
            <a:ext cx="1984375" cy="7239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cs-CZ" sz="1400" b="1" i="1" dirty="0">
                <a:latin typeface="Gill Sans MT" panose="020B0502020104020203" pitchFamily="34" charset="-18"/>
              </a:rPr>
              <a:t>Nařízení</a:t>
            </a:r>
          </a:p>
          <a:p>
            <a:pPr algn="ctr" eaLnBrk="0" hangingPunct="0">
              <a:defRPr/>
            </a:pPr>
            <a:r>
              <a:rPr lang="cs-CZ" sz="1400" b="1" i="1" dirty="0">
                <a:latin typeface="Gill Sans MT" panose="020B0502020104020203" pitchFamily="34" charset="-18"/>
              </a:rPr>
              <a:t> obnovy řízení</a:t>
            </a:r>
          </a:p>
        </p:txBody>
      </p:sp>
    </p:spTree>
    <p:extLst>
      <p:ext uri="{BB962C8B-B14F-4D97-AF65-F5344CB8AC3E}">
        <p14:creationId xmlns:p14="http://schemas.microsoft.com/office/powerpoint/2010/main" val="3385972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Základní principy správy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22300" indent="-514350">
              <a:buFont typeface="+mj-lt"/>
              <a:buAutoNum type="alphaUcPeriod"/>
            </a:pPr>
            <a:r>
              <a:rPr lang="cs-CZ" dirty="0"/>
              <a:t>princip zákonnosti (§ 5 odst. 1 DŘ)</a:t>
            </a:r>
          </a:p>
          <a:p>
            <a:pPr marL="622300" indent="-514350">
              <a:buFont typeface="+mj-lt"/>
              <a:buAutoNum type="alphaUcPeriod"/>
            </a:pPr>
            <a:r>
              <a:rPr lang="cs-CZ" dirty="0"/>
              <a:t>princip legální licence (§ 5 odst. 2 DŘ)</a:t>
            </a:r>
            <a:endParaRPr lang="cs-CZ" sz="4000" dirty="0"/>
          </a:p>
          <a:p>
            <a:pPr marL="622300" indent="-514350">
              <a:buFont typeface="+mj-lt"/>
              <a:buAutoNum type="alphaUcPeriod"/>
            </a:pPr>
            <a:r>
              <a:rPr lang="cs-CZ" dirty="0"/>
              <a:t>princip přiměřenosti a princip šetření práv osob zúčastněných na správě daní (§ 5 odst. 3 DŘ)</a:t>
            </a:r>
          </a:p>
          <a:p>
            <a:pPr marL="622300" indent="-514350">
              <a:buFont typeface="+mj-lt"/>
              <a:buAutoNum type="alphaUcPeriod"/>
            </a:pPr>
            <a:r>
              <a:rPr lang="cs-CZ" dirty="0"/>
              <a:t>princip procesní rovnosti (§ 6 odst. 1 DŘ)</a:t>
            </a:r>
          </a:p>
          <a:p>
            <a:pPr marL="622300" indent="-514350">
              <a:buFont typeface="+mj-lt"/>
              <a:buAutoNum type="alphaUcPeriod"/>
            </a:pPr>
            <a:r>
              <a:rPr lang="cs-CZ" dirty="0"/>
              <a:t>princip součinnosti (§ 6 odst. 2 DŘ)</a:t>
            </a:r>
          </a:p>
          <a:p>
            <a:pPr marL="622300" indent="-514350">
              <a:buFont typeface="+mj-lt"/>
              <a:buAutoNum type="alphaUcPeriod"/>
            </a:pPr>
            <a:r>
              <a:rPr lang="cs-CZ" dirty="0"/>
              <a:t>princip poučovací (§ 6 odst. 3 DŘ)</a:t>
            </a:r>
          </a:p>
          <a:p>
            <a:pPr marL="622300" indent="-514350">
              <a:buFont typeface="+mj-lt"/>
              <a:buAutoNum type="alphaUcPeriod"/>
            </a:pPr>
            <a:r>
              <a:rPr lang="cs-CZ" dirty="0"/>
              <a:t>princip vstřícnosti a slušnosti (§ 6 odst. 4 DŘ)</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30911043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Odvolání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a:defRPr/>
            </a:pPr>
            <a:r>
              <a:rPr lang="cs-CZ" dirty="0"/>
              <a:t>§ 109 a násl. DŘ</a:t>
            </a:r>
          </a:p>
          <a:p>
            <a:pPr>
              <a:defRPr/>
            </a:pPr>
            <a:r>
              <a:rPr lang="cs-CZ" dirty="0"/>
              <a:t>zásada </a:t>
            </a:r>
            <a:r>
              <a:rPr lang="cs-CZ" dirty="0" err="1"/>
              <a:t>dvouinstančnosti</a:t>
            </a:r>
            <a:r>
              <a:rPr lang="cs-CZ" dirty="0"/>
              <a:t> </a:t>
            </a:r>
          </a:p>
          <a:p>
            <a:pPr>
              <a:defRPr/>
            </a:pPr>
            <a:r>
              <a:rPr lang="cs-CZ" dirty="0"/>
              <a:t>odvolání nemá odkladný účinek, nestanoví-li zákon jinak</a:t>
            </a:r>
          </a:p>
          <a:p>
            <a:pPr>
              <a:defRPr/>
            </a:pPr>
            <a:r>
              <a:rPr lang="cs-CZ" dirty="0"/>
              <a:t>lhůta pro odvolání </a:t>
            </a:r>
          </a:p>
          <a:p>
            <a:pPr>
              <a:defRPr/>
            </a:pPr>
            <a:r>
              <a:rPr lang="cs-CZ" dirty="0"/>
              <a:t>postup správce daně prvního stupně</a:t>
            </a:r>
          </a:p>
          <a:p>
            <a:pPr lvl="1">
              <a:defRPr/>
            </a:pPr>
            <a:r>
              <a:rPr lang="cs-CZ" dirty="0"/>
              <a:t>možnost </a:t>
            </a:r>
            <a:r>
              <a:rPr lang="cs-CZ" dirty="0" err="1"/>
              <a:t>autoremedury</a:t>
            </a:r>
            <a:endParaRPr lang="cs-CZ" dirty="0"/>
          </a:p>
          <a:p>
            <a:pPr>
              <a:defRPr/>
            </a:pPr>
            <a:r>
              <a:rPr lang="cs-CZ" dirty="0"/>
              <a:t>postup správce daně druhého stupně</a:t>
            </a:r>
          </a:p>
          <a:p>
            <a:pPr lvl="1">
              <a:defRPr/>
            </a:pPr>
            <a:r>
              <a:rPr lang="cs-CZ" dirty="0"/>
              <a:t>princip úplné apelace</a:t>
            </a:r>
          </a:p>
          <a:p>
            <a:pPr lvl="1">
              <a:defRPr/>
            </a:pPr>
            <a:r>
              <a:rPr lang="cs-CZ" dirty="0"/>
              <a:t>neplatí zákaz reformace in </a:t>
            </a:r>
            <a:r>
              <a:rPr lang="cs-CZ" dirty="0" err="1"/>
              <a:t>peius</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60</a:t>
            </a:fld>
            <a:endParaRPr lang="cs-CZ"/>
          </a:p>
        </p:txBody>
      </p:sp>
    </p:spTree>
    <p:extLst>
      <p:ext uri="{BB962C8B-B14F-4D97-AF65-F5344CB8AC3E}">
        <p14:creationId xmlns:p14="http://schemas.microsoft.com/office/powerpoint/2010/main" val="13605342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Obnova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117 a násl. DŘ</a:t>
            </a:r>
          </a:p>
          <a:p>
            <a:r>
              <a:rPr lang="cs-CZ" dirty="0"/>
              <a:t>vymezení obnovy řízení  </a:t>
            </a:r>
          </a:p>
          <a:p>
            <a:r>
              <a:rPr lang="cs-CZ" dirty="0"/>
              <a:t>2 fáze</a:t>
            </a:r>
          </a:p>
          <a:p>
            <a:pPr lvl="1"/>
            <a:r>
              <a:rPr lang="cs-CZ" dirty="0"/>
              <a:t>obnovovací řízení</a:t>
            </a:r>
          </a:p>
          <a:p>
            <a:pPr lvl="1"/>
            <a:r>
              <a:rPr lang="cs-CZ" dirty="0"/>
              <a:t>obnovené řízení</a:t>
            </a:r>
          </a:p>
          <a:p>
            <a:r>
              <a:rPr lang="cs-CZ" dirty="0"/>
              <a:t>předpoklady pro zahájení obnoveného řízení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61</a:t>
            </a:fld>
            <a:endParaRPr lang="cs-CZ"/>
          </a:p>
        </p:txBody>
      </p:sp>
    </p:spTree>
    <p:extLst>
      <p:ext uri="{BB962C8B-B14F-4D97-AF65-F5344CB8AC3E}">
        <p14:creationId xmlns:p14="http://schemas.microsoft.com/office/powerpoint/2010/main" val="31949043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Přezkumné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defRPr/>
            </a:pPr>
            <a:r>
              <a:rPr lang="cs-CZ" dirty="0"/>
              <a:t>§ 121 a násl. DŘ</a:t>
            </a:r>
          </a:p>
          <a:p>
            <a:pPr>
              <a:defRPr/>
            </a:pPr>
            <a:r>
              <a:rPr lang="cs-CZ" dirty="0"/>
              <a:t>vymezení přezkumného řízení </a:t>
            </a:r>
          </a:p>
          <a:p>
            <a:pPr>
              <a:defRPr/>
            </a:pPr>
            <a:r>
              <a:rPr lang="cs-CZ" dirty="0"/>
              <a:t>zahájení</a:t>
            </a:r>
          </a:p>
          <a:p>
            <a:pPr>
              <a:defRPr/>
            </a:pPr>
            <a:r>
              <a:rPr lang="cs-CZ" dirty="0"/>
              <a:t>důvody k nařízení</a:t>
            </a:r>
          </a:p>
          <a:p>
            <a:pPr>
              <a:defRPr/>
            </a:pPr>
            <a:r>
              <a:rPr lang="cs-CZ" dirty="0"/>
              <a:t>nařízení přezkoumání rozhodnutí</a:t>
            </a:r>
          </a:p>
          <a:p>
            <a:pPr>
              <a:defRPr/>
            </a:pPr>
            <a:r>
              <a:rPr lang="cs-CZ" dirty="0"/>
              <a:t>provedení přezkumného řízení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62</a:t>
            </a:fld>
            <a:endParaRPr lang="cs-CZ"/>
          </a:p>
        </p:txBody>
      </p:sp>
    </p:spTree>
    <p:extLst>
      <p:ext uri="{BB962C8B-B14F-4D97-AF65-F5344CB8AC3E}">
        <p14:creationId xmlns:p14="http://schemas.microsoft.com/office/powerpoint/2010/main" val="7464600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dirty="0"/>
              <a:t>Platit daně je čest, ne trest!</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63</a:t>
            </a:fld>
            <a:endParaRPr lang="cs-CZ"/>
          </a:p>
        </p:txBody>
      </p:sp>
    </p:spTree>
    <p:extLst>
      <p:ext uri="{BB962C8B-B14F-4D97-AF65-F5344CB8AC3E}">
        <p14:creationId xmlns:p14="http://schemas.microsoft.com/office/powerpoint/2010/main" val="297342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Základní principy správy daní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marL="623887" indent="-514350">
              <a:buFont typeface="+mj-lt"/>
              <a:buAutoNum type="alphaUcPeriod" startAt="8"/>
              <a:defRPr/>
            </a:pPr>
            <a:r>
              <a:rPr lang="cs-CZ" dirty="0"/>
              <a:t>princip rychlosti (§ 7 odst. 1 DŘ)</a:t>
            </a:r>
          </a:p>
          <a:p>
            <a:pPr marL="623887" indent="-514350">
              <a:buFont typeface="+mj-lt"/>
              <a:buAutoNum type="alphaUcPeriod" startAt="8"/>
              <a:defRPr/>
            </a:pPr>
            <a:r>
              <a:rPr lang="cs-CZ" dirty="0"/>
              <a:t>princip hospodárnosti a procesní ekonomie (§ 7 odst. 2 DŘ)</a:t>
            </a:r>
          </a:p>
          <a:p>
            <a:pPr marL="623887" indent="-514350">
              <a:buFont typeface="+mj-lt"/>
              <a:buAutoNum type="alphaUcPeriod" startAt="8"/>
              <a:defRPr/>
            </a:pPr>
            <a:r>
              <a:rPr lang="cs-CZ" dirty="0"/>
              <a:t>princip volného hodnocení důkazů (§ 8 odst. 1 DŘ)</a:t>
            </a:r>
          </a:p>
          <a:p>
            <a:pPr marL="623887" indent="-514350">
              <a:buFont typeface="+mj-lt"/>
              <a:buAutoNum type="alphaUcPeriod" startAt="8"/>
              <a:defRPr/>
            </a:pPr>
            <a:r>
              <a:rPr lang="cs-CZ" dirty="0"/>
              <a:t>princip legitimního očekávání (§ 8 odst. 2 DŘ)</a:t>
            </a:r>
          </a:p>
          <a:p>
            <a:pPr marL="623887" indent="-514350">
              <a:buFont typeface="+mj-lt"/>
              <a:buAutoNum type="alphaUcPeriod" startAt="8"/>
              <a:defRPr/>
            </a:pPr>
            <a:r>
              <a:rPr lang="cs-CZ" dirty="0"/>
              <a:t>princip materiální pravdy (§ 8 odst. 3 DŘ)</a:t>
            </a:r>
            <a:endParaRPr lang="cs-CZ" sz="1800" dirty="0"/>
          </a:p>
          <a:p>
            <a:pPr marL="623887" indent="-514350">
              <a:buFont typeface="+mj-lt"/>
              <a:buAutoNum type="alphaUcPeriod" startAt="8"/>
              <a:defRPr/>
            </a:pPr>
            <a:r>
              <a:rPr lang="cs-CZ" dirty="0"/>
              <a:t>princip zákazu zneužití práva (§ 8 odst. 4 DŘ)</a:t>
            </a:r>
          </a:p>
          <a:p>
            <a:pPr marL="623887" indent="-514350">
              <a:buFont typeface="+mj-lt"/>
              <a:buAutoNum type="alphaUcPeriod" startAt="8"/>
              <a:defRPr/>
            </a:pPr>
            <a:r>
              <a:rPr lang="cs-CZ" dirty="0"/>
              <a:t>princip neveřejnosti a mlčenlivosti (§ 9 odst. 1 DŘ)</a:t>
            </a:r>
          </a:p>
          <a:p>
            <a:pPr marL="623887" indent="-514350">
              <a:buFont typeface="+mj-lt"/>
              <a:buAutoNum type="alphaUcPeriod" startAt="8"/>
              <a:defRPr/>
            </a:pPr>
            <a:r>
              <a:rPr lang="cs-CZ" dirty="0"/>
              <a:t>princip oficiality a princip vyhledávací (§ 9 odst. 2 DŘ)</a:t>
            </a:r>
          </a:p>
          <a:p>
            <a:pPr marL="623887" indent="-514350">
              <a:buFont typeface="+mj-lt"/>
              <a:buAutoNum type="alphaUcPeriod" startAt="8"/>
              <a:defRPr/>
            </a:pPr>
            <a:r>
              <a:rPr lang="cs-CZ" dirty="0"/>
              <a:t>princip zpracovávání údajů (§ 9 odst. 3 DŘ)</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250937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1013374" cy="1325563"/>
          </a:xfrm>
        </p:spPr>
        <p:txBody>
          <a:bodyPr/>
          <a:lstStyle/>
          <a:p>
            <a:r>
              <a:rPr lang="cs-CZ" dirty="0"/>
              <a:t>Rozsudek NSS č. j. 1 </a:t>
            </a:r>
            <a:r>
              <a:rPr lang="cs-CZ" dirty="0" err="1"/>
              <a:t>Afs</a:t>
            </a:r>
            <a:r>
              <a:rPr lang="cs-CZ" dirty="0"/>
              <a:t> 107/2004 - 48</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lstStyle/>
          <a:p>
            <a:r>
              <a:rPr lang="cs-CZ" dirty="0"/>
              <a:t>ze dne 10. listopadu 2005 </a:t>
            </a:r>
          </a:p>
          <a:p>
            <a:endParaRPr lang="cs-CZ" dirty="0"/>
          </a:p>
          <a:p>
            <a:r>
              <a:rPr lang="cs-CZ" dirty="0"/>
              <a:t>„potápěči“</a:t>
            </a:r>
          </a:p>
          <a:p>
            <a:endParaRPr lang="cs-CZ" dirty="0"/>
          </a:p>
          <a:p>
            <a:r>
              <a:rPr lang="cs-CZ" dirty="0"/>
              <a:t>kasační stížnost ve věci žalobce </a:t>
            </a:r>
            <a:r>
              <a:rPr lang="cs-CZ" b="1" dirty="0"/>
              <a:t>Ing. P. B.</a:t>
            </a:r>
            <a:r>
              <a:rPr lang="cs-CZ" dirty="0"/>
              <a:t>, zastoupeného JUDr. Alexandrem Klimešem, advokátem se sídlem Praha 1, U Bulhara 3, proti žalovanému </a:t>
            </a:r>
            <a:r>
              <a:rPr lang="cs-CZ" b="1" dirty="0"/>
              <a:t>Finančnímu ředitelství v Hradci Králové </a:t>
            </a:r>
            <a:r>
              <a:rPr lang="cs-CZ" dirty="0"/>
              <a:t> se zamítá</a:t>
            </a:r>
          </a:p>
          <a:p>
            <a:pPr lvl="1" algn="just"/>
            <a:endParaRPr lang="cs-CZ" dirty="0"/>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427915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1013374" cy="1325563"/>
          </a:xfrm>
        </p:spPr>
        <p:txBody>
          <a:bodyPr/>
          <a:lstStyle/>
          <a:p>
            <a:r>
              <a:rPr lang="cs-CZ" dirty="0"/>
              <a:t>Rozsudek NSS č. j. 1 </a:t>
            </a:r>
            <a:r>
              <a:rPr lang="cs-CZ" dirty="0" err="1"/>
              <a:t>Afs</a:t>
            </a:r>
            <a:r>
              <a:rPr lang="cs-CZ" dirty="0"/>
              <a:t> 107/2004 - 48</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lstStyle/>
          <a:p>
            <a:pPr marL="0" indent="0" algn="just">
              <a:buNone/>
            </a:pPr>
            <a:r>
              <a:rPr lang="cs-CZ" dirty="0"/>
              <a:t>Založí-li osoby, mezi nimiž existují úzké příbuzenské vazby, spolek za tím účelem, aby prostřednictvím darů věnovaných tomuto spolku financovaly sportovní, kulturní a vzdělávací aktivity svých dětí, je nutno </a:t>
            </a:r>
            <a:br>
              <a:rPr lang="cs-CZ" dirty="0"/>
            </a:br>
            <a:r>
              <a:rPr lang="cs-CZ" dirty="0"/>
              <a:t>s ohledem na okolnosti případu vždy zvážit, zda odečtení hodnoty takového daru od základu daně podle § 15 odst. 8 zákona ČNR </a:t>
            </a:r>
            <a:br>
              <a:rPr lang="cs-CZ" dirty="0"/>
            </a:br>
            <a:r>
              <a:rPr lang="cs-CZ" dirty="0"/>
              <a:t>č. 586/1992 Sb., o daních z příjmů, není zneužitím práva.</a:t>
            </a:r>
          </a:p>
          <a:p>
            <a:endParaRPr lang="cs-CZ" dirty="0"/>
          </a:p>
        </p:txBody>
      </p:sp>
      <p:sp>
        <p:nvSpPr>
          <p:cNvPr id="4" name="Zástupný symbol pro číslo snímku 3">
            <a:extLst>
              <a:ext uri="{FF2B5EF4-FFF2-40B4-BE49-F238E27FC236}">
                <a16:creationId xmlns:a16="http://schemas.microsoft.com/office/drawing/2014/main" id="{5A81637B-37A5-498B-8164-77260A9E64B3}"/>
              </a:ext>
            </a:extLst>
          </p:cNvPr>
          <p:cNvSpPr>
            <a:spLocks noGrp="1"/>
          </p:cNvSpPr>
          <p:nvPr>
            <p:ph type="sldNum" sz="quarter" idx="12"/>
          </p:nvPr>
        </p:nvSpPr>
        <p:spPr/>
        <p:txBody>
          <a:bodyPr/>
          <a:lstStyle/>
          <a:p>
            <a:fld id="{55198495-D922-4C84-9C05-B0CB6B9CE971}" type="slidenum">
              <a:rPr lang="cs-CZ" smtClean="0"/>
              <a:t>9</a:t>
            </a:fld>
            <a:endParaRPr lang="cs-CZ"/>
          </a:p>
        </p:txBody>
      </p:sp>
    </p:spTree>
    <p:extLst>
      <p:ext uri="{BB962C8B-B14F-4D97-AF65-F5344CB8AC3E}">
        <p14:creationId xmlns:p14="http://schemas.microsoft.com/office/powerpoint/2010/main" val="206076089"/>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4013</Words>
  <Application>Microsoft Office PowerPoint</Application>
  <PresentationFormat>Širokoúhlá obrazovka</PresentationFormat>
  <Paragraphs>555</Paragraphs>
  <Slides>63</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63</vt:i4>
      </vt:variant>
    </vt:vector>
  </HeadingPairs>
  <TitlesOfParts>
    <vt:vector size="68" baseType="lpstr">
      <vt:lpstr>Arial</vt:lpstr>
      <vt:lpstr>Calibri</vt:lpstr>
      <vt:lpstr>Gill Sans MT</vt:lpstr>
      <vt:lpstr>Wingdings 3</vt:lpstr>
      <vt:lpstr>Motiv Office</vt:lpstr>
      <vt:lpstr>Správa daní</vt:lpstr>
      <vt:lpstr>Osnova</vt:lpstr>
      <vt:lpstr>1. Pojem a cíl správy daní</vt:lpstr>
      <vt:lpstr>2. Pojem daň podle daňového řádu</vt:lpstr>
      <vt:lpstr>2. Pojem daň podle daňového řádu</vt:lpstr>
      <vt:lpstr>3. Základní principy správy daní</vt:lpstr>
      <vt:lpstr>3. Základní principy správy daní</vt:lpstr>
      <vt:lpstr>Rozsudek NSS č. j. 1 Afs 107/2004 - 48</vt:lpstr>
      <vt:lpstr>Rozsudek NSS č. j. 1 Afs 107/2004 - 48</vt:lpstr>
      <vt:lpstr>Rozsudek NSS č. j. 9 Afs 57/2015 - 120</vt:lpstr>
      <vt:lpstr>Rozsudek NSS č. j. 9 Afs 57/2015 - 120</vt:lpstr>
      <vt:lpstr>Rozsudek NSS č. j. 5 Afs 75/2011 – 57</vt:lpstr>
      <vt:lpstr>Rozsudek NSS č. j. 5 Afs 75/2011 – 57</vt:lpstr>
      <vt:lpstr>Rozsudek SD EU C-255/02 Halifax</vt:lpstr>
      <vt:lpstr>Rozsudek SD EU C-255/02 Halifax</vt:lpstr>
      <vt:lpstr>E. Rozsudek SD EU C-196/04 Cadbury Schweppes</vt:lpstr>
      <vt:lpstr>Rozsudek SD EU C-196/04 Cadbury Schweppes</vt:lpstr>
      <vt:lpstr>Směrnice ATAD</vt:lpstr>
      <vt:lpstr>Novela daňového řádu </vt:lpstr>
      <vt:lpstr>Rozsudek NSS č.j. 10 Afs 289/2021 – 42 </vt:lpstr>
      <vt:lpstr>4. Subjekty správy daní</vt:lpstr>
      <vt:lpstr>A. Správce daně</vt:lpstr>
      <vt:lpstr>B. Daňové subjekty</vt:lpstr>
      <vt:lpstr>C. Třetí osoby</vt:lpstr>
      <vt:lpstr>5. Řízení a postupy při správě daní</vt:lpstr>
      <vt:lpstr>A. Obecně k řízením a postupům</vt:lpstr>
      <vt:lpstr>B. Vztah řízení a postupů</vt:lpstr>
      <vt:lpstr>C. Postupy při správě daní</vt:lpstr>
      <vt:lpstr>D. Řízení při správě daní</vt:lpstr>
      <vt:lpstr>6. Některé postupy při správě daní</vt:lpstr>
      <vt:lpstr>A. Vyhledávací činnost</vt:lpstr>
      <vt:lpstr>B. Místní šetření</vt:lpstr>
      <vt:lpstr>C. Daňová kontrola</vt:lpstr>
      <vt:lpstr>D. Postup k odstranění pochybností</vt:lpstr>
      <vt:lpstr>7. Řízení při správě daní</vt:lpstr>
      <vt:lpstr>A. Registrační řízení</vt:lpstr>
      <vt:lpstr>B. Řízení o závazném posouzení</vt:lpstr>
      <vt:lpstr>C. Daňové řízení</vt:lpstr>
      <vt:lpstr>Daňové řízení</vt:lpstr>
      <vt:lpstr>8. Postupy a řízení v daňovém řízení</vt:lpstr>
      <vt:lpstr>A. Vyměřovací a doměřovací řízení</vt:lpstr>
      <vt:lpstr>Daňové tvrzení</vt:lpstr>
      <vt:lpstr>Nález ÚS Pl. ÚS 19/17</vt:lpstr>
      <vt:lpstr>B. Evidence daní</vt:lpstr>
      <vt:lpstr>C. Vybírání daní</vt:lpstr>
      <vt:lpstr>D. Zajištění daní</vt:lpstr>
      <vt:lpstr>Rozsudek rozšířeného senátu NSS  č. j. 9 Afs 13/2008-90</vt:lpstr>
      <vt:lpstr>Rozsudek rozšířeného senátu NSS  č. j. 9 Afs 13/2008-90</vt:lpstr>
      <vt:lpstr>Rozsudek NSS č. j. 1 As 27/2014-31</vt:lpstr>
      <vt:lpstr>Rozsudek NSS č. j. 1 As 27/2014-31</vt:lpstr>
      <vt:lpstr>Rozsudek NSS č. j. 10 Afs 18/2015-48</vt:lpstr>
      <vt:lpstr>Rozsudek NSS č. j. 10 Afs 18/2015-48</vt:lpstr>
      <vt:lpstr>Rozsudek NSS č. j. 4 Afs 22/2015-104</vt:lpstr>
      <vt:lpstr>Rozsudek NSS č. j. 4 Afs 22/2015-104</vt:lpstr>
      <vt:lpstr>Rozsudek NSS č. j. 2 Afs 239/2015-66</vt:lpstr>
      <vt:lpstr>Rozsudek NSS č. j. 2 Afs 239/2015-66</vt:lpstr>
      <vt:lpstr>E. Vymáhání daní</vt:lpstr>
      <vt:lpstr>9. Prostředky ochrany při správě daní</vt:lpstr>
      <vt:lpstr>Opravné a dozorčí prostředky</vt:lpstr>
      <vt:lpstr>A. Odvolání</vt:lpstr>
      <vt:lpstr>B. Obnova řízení</vt:lpstr>
      <vt:lpstr>C. Přezkumné řízení</vt:lpstr>
      <vt:lpstr>Platit daně je čest, ne trest!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99</cp:revision>
  <dcterms:created xsi:type="dcterms:W3CDTF">2019-09-25T20:27:52Z</dcterms:created>
  <dcterms:modified xsi:type="dcterms:W3CDTF">2023-10-21T17:26:32Z</dcterms:modified>
</cp:coreProperties>
</file>