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5" r:id="rId1"/>
  </p:sldMasterIdLst>
  <p:notesMasterIdLst>
    <p:notesMasterId r:id="rId19"/>
  </p:notesMasterIdLst>
  <p:sldIdLst>
    <p:sldId id="256" r:id="rId2"/>
    <p:sldId id="407" r:id="rId3"/>
    <p:sldId id="399" r:id="rId4"/>
    <p:sldId id="402" r:id="rId5"/>
    <p:sldId id="408" r:id="rId6"/>
    <p:sldId id="409" r:id="rId7"/>
    <p:sldId id="410" r:id="rId8"/>
    <p:sldId id="411" r:id="rId9"/>
    <p:sldId id="412" r:id="rId10"/>
    <p:sldId id="413" r:id="rId11"/>
    <p:sldId id="414" r:id="rId12"/>
    <p:sldId id="415" r:id="rId13"/>
    <p:sldId id="416" r:id="rId14"/>
    <p:sldId id="417" r:id="rId15"/>
    <p:sldId id="418" r:id="rId16"/>
    <p:sldId id="419" r:id="rId17"/>
    <p:sldId id="397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FD4443E-F989-4FC4-A0C8-D5A2AF1F390B}" styleName="Tmavý styl 1 – zvýraznění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Styl s motivem 2 – zvýraznění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25E5076-3810-47DD-B79F-674D7AD40C01}" styleName="Tmavý styl 1 – zvýraznění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598" autoAdjust="0"/>
  </p:normalViewPr>
  <p:slideViewPr>
    <p:cSldViewPr>
      <p:cViewPr varScale="1">
        <p:scale>
          <a:sx n="76" d="100"/>
          <a:sy n="76" d="100"/>
        </p:scale>
        <p:origin x="-1914" y="-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BE92DF-E21B-460A-8077-ED3181CEC607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cs-CZ"/>
        </a:p>
      </dgm:t>
    </dgm:pt>
    <dgm:pt modelId="{2A840EB5-4373-4444-B55D-4A5C47E2A8A1}">
      <dgm:prSet phldrT="[Text]"/>
      <dgm:spPr/>
      <dgm:t>
        <a:bodyPr/>
        <a:lstStyle/>
        <a:p>
          <a:r>
            <a:rPr lang="cs-CZ" dirty="0" smtClean="0"/>
            <a:t>do 31. října 2016</a:t>
          </a:r>
          <a:endParaRPr lang="cs-CZ" dirty="0"/>
        </a:p>
      </dgm:t>
    </dgm:pt>
    <dgm:pt modelId="{1CAB974A-2412-430C-BC17-0A5A7FBEEF57}" type="parTrans" cxnId="{9455B7D5-25E3-4929-A2C4-D3C0E8CDF8F5}">
      <dgm:prSet/>
      <dgm:spPr/>
      <dgm:t>
        <a:bodyPr/>
        <a:lstStyle/>
        <a:p>
          <a:endParaRPr lang="cs-CZ"/>
        </a:p>
      </dgm:t>
    </dgm:pt>
    <dgm:pt modelId="{DCEEBD36-CB13-4736-907D-E5EDD927F3C2}" type="sibTrans" cxnId="{9455B7D5-25E3-4929-A2C4-D3C0E8CDF8F5}">
      <dgm:prSet/>
      <dgm:spPr/>
      <dgm:t>
        <a:bodyPr/>
        <a:lstStyle/>
        <a:p>
          <a:endParaRPr lang="cs-CZ"/>
        </a:p>
      </dgm:t>
    </dgm:pt>
    <dgm:pt modelId="{A55022BE-846B-4AE6-BFEC-02CE8B27A039}">
      <dgm:prSet phldrT="[Text]"/>
      <dgm:spPr/>
      <dgm:t>
        <a:bodyPr/>
        <a:lstStyle/>
        <a:p>
          <a:r>
            <a:rPr lang="cs-CZ" b="1" dirty="0" smtClean="0"/>
            <a:t>koupě nebo směna </a:t>
          </a:r>
          <a:r>
            <a:rPr lang="cs-CZ" dirty="0" smtClean="0"/>
            <a:t>= převodce, nedohodnou-li se strany, že je to nabyvatel</a:t>
          </a:r>
        </a:p>
        <a:p>
          <a:r>
            <a:rPr lang="cs-CZ" dirty="0" smtClean="0"/>
            <a:t>ručitel = nabyvatel</a:t>
          </a:r>
          <a:endParaRPr lang="cs-CZ" dirty="0"/>
        </a:p>
      </dgm:t>
    </dgm:pt>
    <dgm:pt modelId="{7CB0F4A0-B8C3-4D46-B70F-C7743FB5F3D6}" type="parTrans" cxnId="{C2AA3301-7636-421C-867F-06BCD1DB2259}">
      <dgm:prSet/>
      <dgm:spPr/>
      <dgm:t>
        <a:bodyPr/>
        <a:lstStyle/>
        <a:p>
          <a:endParaRPr lang="cs-CZ"/>
        </a:p>
      </dgm:t>
    </dgm:pt>
    <dgm:pt modelId="{52BC70F3-4A5F-46DA-BD7E-FE0143DA5B8E}" type="sibTrans" cxnId="{C2AA3301-7636-421C-867F-06BCD1DB2259}">
      <dgm:prSet/>
      <dgm:spPr/>
      <dgm:t>
        <a:bodyPr/>
        <a:lstStyle/>
        <a:p>
          <a:endParaRPr lang="cs-CZ"/>
        </a:p>
      </dgm:t>
    </dgm:pt>
    <dgm:pt modelId="{B14A13A9-2F55-46F9-9BBA-E7EAE5B0F94E}">
      <dgm:prSet phldrT="[Text]"/>
      <dgm:spPr/>
      <dgm:t>
        <a:bodyPr/>
        <a:lstStyle/>
        <a:p>
          <a:r>
            <a:rPr lang="cs-CZ" b="1" dirty="0" smtClean="0"/>
            <a:t>ostatní případy </a:t>
          </a:r>
          <a:r>
            <a:rPr lang="cs-CZ" dirty="0" smtClean="0"/>
            <a:t>= nabyvatel</a:t>
          </a:r>
          <a:endParaRPr lang="cs-CZ" dirty="0"/>
        </a:p>
      </dgm:t>
    </dgm:pt>
    <dgm:pt modelId="{87C04F81-8DF8-4B4D-A1F9-6398C0AC9F43}" type="parTrans" cxnId="{67A5F33E-0455-4B0D-A2BC-5276C4F092EC}">
      <dgm:prSet/>
      <dgm:spPr/>
      <dgm:t>
        <a:bodyPr/>
        <a:lstStyle/>
        <a:p>
          <a:endParaRPr lang="cs-CZ"/>
        </a:p>
      </dgm:t>
    </dgm:pt>
    <dgm:pt modelId="{64FDC443-ED35-49BE-A06A-5D370D87EB89}" type="sibTrans" cxnId="{67A5F33E-0455-4B0D-A2BC-5276C4F092EC}">
      <dgm:prSet/>
      <dgm:spPr/>
      <dgm:t>
        <a:bodyPr/>
        <a:lstStyle/>
        <a:p>
          <a:endParaRPr lang="cs-CZ"/>
        </a:p>
      </dgm:t>
    </dgm:pt>
    <dgm:pt modelId="{DE23E930-FF06-4E41-BE35-14411BEDE123}">
      <dgm:prSet phldrT="[Text]"/>
      <dgm:spPr/>
      <dgm:t>
        <a:bodyPr/>
        <a:lstStyle/>
        <a:p>
          <a:r>
            <a:rPr lang="cs-CZ" dirty="0" smtClean="0"/>
            <a:t>od 1. listopadu 2016</a:t>
          </a:r>
          <a:endParaRPr lang="cs-CZ" dirty="0"/>
        </a:p>
      </dgm:t>
    </dgm:pt>
    <dgm:pt modelId="{6E7BB493-08EC-4B2B-ACA2-F30FA5BE13BF}" type="parTrans" cxnId="{42B66E30-F6B9-402C-B99F-FD48BD26C0D4}">
      <dgm:prSet/>
      <dgm:spPr/>
      <dgm:t>
        <a:bodyPr/>
        <a:lstStyle/>
        <a:p>
          <a:endParaRPr lang="cs-CZ"/>
        </a:p>
      </dgm:t>
    </dgm:pt>
    <dgm:pt modelId="{59B864E2-9764-4668-A0F5-14D8506CACE2}" type="sibTrans" cxnId="{42B66E30-F6B9-402C-B99F-FD48BD26C0D4}">
      <dgm:prSet/>
      <dgm:spPr/>
      <dgm:t>
        <a:bodyPr/>
        <a:lstStyle/>
        <a:p>
          <a:endParaRPr lang="cs-CZ"/>
        </a:p>
      </dgm:t>
    </dgm:pt>
    <dgm:pt modelId="{85AEC033-D953-4447-8E40-2DA9CB67D617}">
      <dgm:prSet phldrT="[Text]"/>
      <dgm:spPr/>
      <dgm:t>
        <a:bodyPr/>
        <a:lstStyle/>
        <a:p>
          <a:r>
            <a:rPr lang="cs-CZ" dirty="0" smtClean="0"/>
            <a:t> </a:t>
          </a:r>
          <a:r>
            <a:rPr lang="cs-CZ" b="1" dirty="0" smtClean="0"/>
            <a:t>ve všech případech</a:t>
          </a:r>
          <a:r>
            <a:rPr lang="cs-CZ" b="0" dirty="0" smtClean="0"/>
            <a:t> = </a:t>
          </a:r>
          <a:r>
            <a:rPr lang="cs-CZ" dirty="0" smtClean="0"/>
            <a:t>nabyvatel</a:t>
          </a:r>
          <a:endParaRPr lang="cs-CZ" dirty="0"/>
        </a:p>
      </dgm:t>
    </dgm:pt>
    <dgm:pt modelId="{003433C7-D9AE-4CEE-ACCB-07E0DD1CD829}" type="parTrans" cxnId="{AB3794F0-BBEC-4E35-81AC-ADFA32BEAE4A}">
      <dgm:prSet/>
      <dgm:spPr/>
      <dgm:t>
        <a:bodyPr/>
        <a:lstStyle/>
        <a:p>
          <a:endParaRPr lang="cs-CZ"/>
        </a:p>
      </dgm:t>
    </dgm:pt>
    <dgm:pt modelId="{AA78AFEE-2008-4176-8DFB-E9EE53DCCB6D}" type="sibTrans" cxnId="{AB3794F0-BBEC-4E35-81AC-ADFA32BEAE4A}">
      <dgm:prSet/>
      <dgm:spPr/>
      <dgm:t>
        <a:bodyPr/>
        <a:lstStyle/>
        <a:p>
          <a:endParaRPr lang="cs-CZ"/>
        </a:p>
      </dgm:t>
    </dgm:pt>
    <dgm:pt modelId="{34C3839E-96B8-4D4B-A12C-77761C883A29}" type="pres">
      <dgm:prSet presAssocID="{FFBE92DF-E21B-460A-8077-ED3181CEC60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E4D874D-16FE-43CC-9823-2A392E67059B}" type="pres">
      <dgm:prSet presAssocID="{2A840EB5-4373-4444-B55D-4A5C47E2A8A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7E79D82-F3E7-4120-BD39-6320E5A8EB10}" type="pres">
      <dgm:prSet presAssocID="{2A840EB5-4373-4444-B55D-4A5C47E2A8A1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086CEDE-34E0-438E-A5F1-2A78CCEF2FBF}" type="pres">
      <dgm:prSet presAssocID="{DE23E930-FF06-4E41-BE35-14411BEDE12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8B2BE97-9269-476D-8A93-B742C6C1D7FE}" type="pres">
      <dgm:prSet presAssocID="{DE23E930-FF06-4E41-BE35-14411BEDE123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B3794F0-BBEC-4E35-81AC-ADFA32BEAE4A}" srcId="{DE23E930-FF06-4E41-BE35-14411BEDE123}" destId="{85AEC033-D953-4447-8E40-2DA9CB67D617}" srcOrd="0" destOrd="0" parTransId="{003433C7-D9AE-4CEE-ACCB-07E0DD1CD829}" sibTransId="{AA78AFEE-2008-4176-8DFB-E9EE53DCCB6D}"/>
    <dgm:cxn modelId="{4C3E8244-F091-4770-A815-5CCD4E2DDB7A}" type="presOf" srcId="{B14A13A9-2F55-46F9-9BBA-E7EAE5B0F94E}" destId="{97E79D82-F3E7-4120-BD39-6320E5A8EB10}" srcOrd="0" destOrd="1" presId="urn:microsoft.com/office/officeart/2005/8/layout/vList2"/>
    <dgm:cxn modelId="{32BEAA76-0AF7-404E-A66D-D788FBB11F8D}" type="presOf" srcId="{DE23E930-FF06-4E41-BE35-14411BEDE123}" destId="{3086CEDE-34E0-438E-A5F1-2A78CCEF2FBF}" srcOrd="0" destOrd="0" presId="urn:microsoft.com/office/officeart/2005/8/layout/vList2"/>
    <dgm:cxn modelId="{EADC5E73-1909-4568-8BA7-090A949E6C93}" type="presOf" srcId="{2A840EB5-4373-4444-B55D-4A5C47E2A8A1}" destId="{6E4D874D-16FE-43CC-9823-2A392E67059B}" srcOrd="0" destOrd="0" presId="urn:microsoft.com/office/officeart/2005/8/layout/vList2"/>
    <dgm:cxn modelId="{67A5F33E-0455-4B0D-A2BC-5276C4F092EC}" srcId="{2A840EB5-4373-4444-B55D-4A5C47E2A8A1}" destId="{B14A13A9-2F55-46F9-9BBA-E7EAE5B0F94E}" srcOrd="1" destOrd="0" parTransId="{87C04F81-8DF8-4B4D-A1F9-6398C0AC9F43}" sibTransId="{64FDC443-ED35-49BE-A06A-5D370D87EB89}"/>
    <dgm:cxn modelId="{017BD250-3F69-4E22-83E4-92037F68C3E7}" type="presOf" srcId="{A55022BE-846B-4AE6-BFEC-02CE8B27A039}" destId="{97E79D82-F3E7-4120-BD39-6320E5A8EB10}" srcOrd="0" destOrd="0" presId="urn:microsoft.com/office/officeart/2005/8/layout/vList2"/>
    <dgm:cxn modelId="{C2AA3301-7636-421C-867F-06BCD1DB2259}" srcId="{2A840EB5-4373-4444-B55D-4A5C47E2A8A1}" destId="{A55022BE-846B-4AE6-BFEC-02CE8B27A039}" srcOrd="0" destOrd="0" parTransId="{7CB0F4A0-B8C3-4D46-B70F-C7743FB5F3D6}" sibTransId="{52BC70F3-4A5F-46DA-BD7E-FE0143DA5B8E}"/>
    <dgm:cxn modelId="{65F5451D-10A6-4956-BBC4-5457A0E2DF4D}" type="presOf" srcId="{85AEC033-D953-4447-8E40-2DA9CB67D617}" destId="{C8B2BE97-9269-476D-8A93-B742C6C1D7FE}" srcOrd="0" destOrd="0" presId="urn:microsoft.com/office/officeart/2005/8/layout/vList2"/>
    <dgm:cxn modelId="{289B4AD7-C2BD-449D-9062-DB9574B60BB4}" type="presOf" srcId="{FFBE92DF-E21B-460A-8077-ED3181CEC607}" destId="{34C3839E-96B8-4D4B-A12C-77761C883A29}" srcOrd="0" destOrd="0" presId="urn:microsoft.com/office/officeart/2005/8/layout/vList2"/>
    <dgm:cxn modelId="{42B66E30-F6B9-402C-B99F-FD48BD26C0D4}" srcId="{FFBE92DF-E21B-460A-8077-ED3181CEC607}" destId="{DE23E930-FF06-4E41-BE35-14411BEDE123}" srcOrd="1" destOrd="0" parTransId="{6E7BB493-08EC-4B2B-ACA2-F30FA5BE13BF}" sibTransId="{59B864E2-9764-4668-A0F5-14D8506CACE2}"/>
    <dgm:cxn modelId="{9455B7D5-25E3-4929-A2C4-D3C0E8CDF8F5}" srcId="{FFBE92DF-E21B-460A-8077-ED3181CEC607}" destId="{2A840EB5-4373-4444-B55D-4A5C47E2A8A1}" srcOrd="0" destOrd="0" parTransId="{1CAB974A-2412-430C-BC17-0A5A7FBEEF57}" sibTransId="{DCEEBD36-CB13-4736-907D-E5EDD927F3C2}"/>
    <dgm:cxn modelId="{E650D581-14F0-4A33-9D22-8042C57C6152}" type="presParOf" srcId="{34C3839E-96B8-4D4B-A12C-77761C883A29}" destId="{6E4D874D-16FE-43CC-9823-2A392E67059B}" srcOrd="0" destOrd="0" presId="urn:microsoft.com/office/officeart/2005/8/layout/vList2"/>
    <dgm:cxn modelId="{1037CCA9-6E9F-4F02-9D5D-BA5FE2A839F3}" type="presParOf" srcId="{34C3839E-96B8-4D4B-A12C-77761C883A29}" destId="{97E79D82-F3E7-4120-BD39-6320E5A8EB10}" srcOrd="1" destOrd="0" presId="urn:microsoft.com/office/officeart/2005/8/layout/vList2"/>
    <dgm:cxn modelId="{5DB324C4-70CC-475D-90EE-CF256F160408}" type="presParOf" srcId="{34C3839E-96B8-4D4B-A12C-77761C883A29}" destId="{3086CEDE-34E0-438E-A5F1-2A78CCEF2FBF}" srcOrd="2" destOrd="0" presId="urn:microsoft.com/office/officeart/2005/8/layout/vList2"/>
    <dgm:cxn modelId="{55B7464D-9DC0-4E9E-BBBB-B72C5D487D05}" type="presParOf" srcId="{34C3839E-96B8-4D4B-A12C-77761C883A29}" destId="{C8B2BE97-9269-476D-8A93-B742C6C1D7F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BE92DF-E21B-460A-8077-ED3181CEC607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cs-CZ"/>
        </a:p>
      </dgm:t>
    </dgm:pt>
    <dgm:pt modelId="{2A840EB5-4373-4444-B55D-4A5C47E2A8A1}">
      <dgm:prSet phldrT="[Text]" custT="1"/>
      <dgm:spPr/>
      <dgm:t>
        <a:bodyPr/>
        <a:lstStyle/>
        <a:p>
          <a:r>
            <a:rPr lang="cs-CZ" sz="3200" dirty="0" smtClean="0"/>
            <a:t>do 31. října 2016 osvobozeno nabytí vlastnického práva k nemovité věci</a:t>
          </a:r>
          <a:endParaRPr lang="cs-CZ" sz="3200" dirty="0"/>
        </a:p>
      </dgm:t>
    </dgm:pt>
    <dgm:pt modelId="{1CAB974A-2412-430C-BC17-0A5A7FBEEF57}" type="parTrans" cxnId="{9455B7D5-25E3-4929-A2C4-D3C0E8CDF8F5}">
      <dgm:prSet/>
      <dgm:spPr/>
      <dgm:t>
        <a:bodyPr/>
        <a:lstStyle/>
        <a:p>
          <a:endParaRPr lang="cs-CZ"/>
        </a:p>
      </dgm:t>
    </dgm:pt>
    <dgm:pt modelId="{DCEEBD36-CB13-4736-907D-E5EDD927F3C2}" type="sibTrans" cxnId="{9455B7D5-25E3-4929-A2C4-D3C0E8CDF8F5}">
      <dgm:prSet/>
      <dgm:spPr/>
      <dgm:t>
        <a:bodyPr/>
        <a:lstStyle/>
        <a:p>
          <a:endParaRPr lang="cs-CZ"/>
        </a:p>
      </dgm:t>
    </dgm:pt>
    <dgm:pt modelId="{A55022BE-846B-4AE6-BFEC-02CE8B27A039}">
      <dgm:prSet phldrT="[Text]"/>
      <dgm:spPr/>
      <dgm:t>
        <a:bodyPr/>
        <a:lstStyle/>
        <a:p>
          <a:r>
            <a:rPr lang="cs-CZ" dirty="0" smtClean="0"/>
            <a:t>územním samosprávným celkem, došlo-li k nabytí vlastnického práva k nemovité věci v souvislosti se (a) změnou jeho území, (b) zánikem právnické osoby zřízené nebo založené územním samosprávným celkem, nebo (c) snížením základního kapitálu obchodní korporace, je-li územní samosprávný celek jejím jediným členem</a:t>
          </a:r>
          <a:endParaRPr lang="cs-CZ" dirty="0"/>
        </a:p>
      </dgm:t>
    </dgm:pt>
    <dgm:pt modelId="{7CB0F4A0-B8C3-4D46-B70F-C7743FB5F3D6}" type="parTrans" cxnId="{C2AA3301-7636-421C-867F-06BCD1DB2259}">
      <dgm:prSet/>
      <dgm:spPr/>
      <dgm:t>
        <a:bodyPr/>
        <a:lstStyle/>
        <a:p>
          <a:endParaRPr lang="cs-CZ"/>
        </a:p>
      </dgm:t>
    </dgm:pt>
    <dgm:pt modelId="{52BC70F3-4A5F-46DA-BD7E-FE0143DA5B8E}" type="sibTrans" cxnId="{C2AA3301-7636-421C-867F-06BCD1DB2259}">
      <dgm:prSet/>
      <dgm:spPr/>
      <dgm:t>
        <a:bodyPr/>
        <a:lstStyle/>
        <a:p>
          <a:endParaRPr lang="cs-CZ"/>
        </a:p>
      </dgm:t>
    </dgm:pt>
    <dgm:pt modelId="{DE23E930-FF06-4E41-BE35-14411BEDE123}">
      <dgm:prSet phldrT="[Text]" custT="1"/>
      <dgm:spPr/>
      <dgm:t>
        <a:bodyPr/>
        <a:lstStyle/>
        <a:p>
          <a:r>
            <a:rPr lang="cs-CZ" sz="3200" dirty="0" smtClean="0"/>
            <a:t>od 1. listopadu 2016 osvobozeno nabytí vlastnického práva k nemovité věci</a:t>
          </a:r>
          <a:endParaRPr lang="cs-CZ" sz="3200" dirty="0"/>
        </a:p>
      </dgm:t>
    </dgm:pt>
    <dgm:pt modelId="{6E7BB493-08EC-4B2B-ACA2-F30FA5BE13BF}" type="parTrans" cxnId="{42B66E30-F6B9-402C-B99F-FD48BD26C0D4}">
      <dgm:prSet/>
      <dgm:spPr/>
      <dgm:t>
        <a:bodyPr/>
        <a:lstStyle/>
        <a:p>
          <a:endParaRPr lang="cs-CZ"/>
        </a:p>
      </dgm:t>
    </dgm:pt>
    <dgm:pt modelId="{59B864E2-9764-4668-A0F5-14D8506CACE2}" type="sibTrans" cxnId="{42B66E30-F6B9-402C-B99F-FD48BD26C0D4}">
      <dgm:prSet/>
      <dgm:spPr/>
      <dgm:t>
        <a:bodyPr/>
        <a:lstStyle/>
        <a:p>
          <a:endParaRPr lang="cs-CZ"/>
        </a:p>
      </dgm:t>
    </dgm:pt>
    <dgm:pt modelId="{85AEC033-D953-4447-8E40-2DA9CB67D617}">
      <dgm:prSet phldrT="[Text]"/>
      <dgm:spPr/>
      <dgm:t>
        <a:bodyPr/>
        <a:lstStyle/>
        <a:p>
          <a:r>
            <a:rPr lang="cs-CZ" dirty="0" smtClean="0"/>
            <a:t> územním samosprávným celkem nebo dobrovolným svazkem obcí</a:t>
          </a:r>
          <a:endParaRPr lang="cs-CZ" dirty="0"/>
        </a:p>
      </dgm:t>
    </dgm:pt>
    <dgm:pt modelId="{003433C7-D9AE-4CEE-ACCB-07E0DD1CD829}" type="parTrans" cxnId="{AB3794F0-BBEC-4E35-81AC-ADFA32BEAE4A}">
      <dgm:prSet/>
      <dgm:spPr/>
      <dgm:t>
        <a:bodyPr/>
        <a:lstStyle/>
        <a:p>
          <a:endParaRPr lang="cs-CZ"/>
        </a:p>
      </dgm:t>
    </dgm:pt>
    <dgm:pt modelId="{AA78AFEE-2008-4176-8DFB-E9EE53DCCB6D}" type="sibTrans" cxnId="{AB3794F0-BBEC-4E35-81AC-ADFA32BEAE4A}">
      <dgm:prSet/>
      <dgm:spPr/>
      <dgm:t>
        <a:bodyPr/>
        <a:lstStyle/>
        <a:p>
          <a:endParaRPr lang="cs-CZ"/>
        </a:p>
      </dgm:t>
    </dgm:pt>
    <dgm:pt modelId="{34C3839E-96B8-4D4B-A12C-77761C883A29}" type="pres">
      <dgm:prSet presAssocID="{FFBE92DF-E21B-460A-8077-ED3181CEC60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E4D874D-16FE-43CC-9823-2A392E67059B}" type="pres">
      <dgm:prSet presAssocID="{2A840EB5-4373-4444-B55D-4A5C47E2A8A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7E79D82-F3E7-4120-BD39-6320E5A8EB10}" type="pres">
      <dgm:prSet presAssocID="{2A840EB5-4373-4444-B55D-4A5C47E2A8A1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086CEDE-34E0-438E-A5F1-2A78CCEF2FBF}" type="pres">
      <dgm:prSet presAssocID="{DE23E930-FF06-4E41-BE35-14411BEDE123}" presName="parentText" presStyleLbl="node1" presStyleIdx="1" presStyleCnt="2" custLinFactNeighborX="36068" custLinFactNeighborY="224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8B2BE97-9269-476D-8A93-B742C6C1D7FE}" type="pres">
      <dgm:prSet presAssocID="{DE23E930-FF06-4E41-BE35-14411BEDE123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B3794F0-BBEC-4E35-81AC-ADFA32BEAE4A}" srcId="{DE23E930-FF06-4E41-BE35-14411BEDE123}" destId="{85AEC033-D953-4447-8E40-2DA9CB67D617}" srcOrd="0" destOrd="0" parTransId="{003433C7-D9AE-4CEE-ACCB-07E0DD1CD829}" sibTransId="{AA78AFEE-2008-4176-8DFB-E9EE53DCCB6D}"/>
    <dgm:cxn modelId="{42B66E30-F6B9-402C-B99F-FD48BD26C0D4}" srcId="{FFBE92DF-E21B-460A-8077-ED3181CEC607}" destId="{DE23E930-FF06-4E41-BE35-14411BEDE123}" srcOrd="1" destOrd="0" parTransId="{6E7BB493-08EC-4B2B-ACA2-F30FA5BE13BF}" sibTransId="{59B864E2-9764-4668-A0F5-14D8506CACE2}"/>
    <dgm:cxn modelId="{9455B7D5-25E3-4929-A2C4-D3C0E8CDF8F5}" srcId="{FFBE92DF-E21B-460A-8077-ED3181CEC607}" destId="{2A840EB5-4373-4444-B55D-4A5C47E2A8A1}" srcOrd="0" destOrd="0" parTransId="{1CAB974A-2412-430C-BC17-0A5A7FBEEF57}" sibTransId="{DCEEBD36-CB13-4736-907D-E5EDD927F3C2}"/>
    <dgm:cxn modelId="{777F39DD-7F9C-4FFB-8F90-1365FAE94D69}" type="presOf" srcId="{FFBE92DF-E21B-460A-8077-ED3181CEC607}" destId="{34C3839E-96B8-4D4B-A12C-77761C883A29}" srcOrd="0" destOrd="0" presId="urn:microsoft.com/office/officeart/2005/8/layout/vList2"/>
    <dgm:cxn modelId="{BE158F70-C1F7-47A7-B685-FECAE5A996EE}" type="presOf" srcId="{DE23E930-FF06-4E41-BE35-14411BEDE123}" destId="{3086CEDE-34E0-438E-A5F1-2A78CCEF2FBF}" srcOrd="0" destOrd="0" presId="urn:microsoft.com/office/officeart/2005/8/layout/vList2"/>
    <dgm:cxn modelId="{8BCE5325-7D9E-4AB6-AA07-70BEB4302472}" type="presOf" srcId="{85AEC033-D953-4447-8E40-2DA9CB67D617}" destId="{C8B2BE97-9269-476D-8A93-B742C6C1D7FE}" srcOrd="0" destOrd="0" presId="urn:microsoft.com/office/officeart/2005/8/layout/vList2"/>
    <dgm:cxn modelId="{C2AA3301-7636-421C-867F-06BCD1DB2259}" srcId="{2A840EB5-4373-4444-B55D-4A5C47E2A8A1}" destId="{A55022BE-846B-4AE6-BFEC-02CE8B27A039}" srcOrd="0" destOrd="0" parTransId="{7CB0F4A0-B8C3-4D46-B70F-C7743FB5F3D6}" sibTransId="{52BC70F3-4A5F-46DA-BD7E-FE0143DA5B8E}"/>
    <dgm:cxn modelId="{ABF9BE5A-28CF-4E7D-B923-0094D4A93101}" type="presOf" srcId="{A55022BE-846B-4AE6-BFEC-02CE8B27A039}" destId="{97E79D82-F3E7-4120-BD39-6320E5A8EB10}" srcOrd="0" destOrd="0" presId="urn:microsoft.com/office/officeart/2005/8/layout/vList2"/>
    <dgm:cxn modelId="{02ECAE3E-1911-4F0D-A418-0B78653736FF}" type="presOf" srcId="{2A840EB5-4373-4444-B55D-4A5C47E2A8A1}" destId="{6E4D874D-16FE-43CC-9823-2A392E67059B}" srcOrd="0" destOrd="0" presId="urn:microsoft.com/office/officeart/2005/8/layout/vList2"/>
    <dgm:cxn modelId="{5D40869C-FDD9-494D-B55E-F0507B72B93E}" type="presParOf" srcId="{34C3839E-96B8-4D4B-A12C-77761C883A29}" destId="{6E4D874D-16FE-43CC-9823-2A392E67059B}" srcOrd="0" destOrd="0" presId="urn:microsoft.com/office/officeart/2005/8/layout/vList2"/>
    <dgm:cxn modelId="{0E92ABB8-A69B-4CA9-BDC3-B8F7E3EBD0D6}" type="presParOf" srcId="{34C3839E-96B8-4D4B-A12C-77761C883A29}" destId="{97E79D82-F3E7-4120-BD39-6320E5A8EB10}" srcOrd="1" destOrd="0" presId="urn:microsoft.com/office/officeart/2005/8/layout/vList2"/>
    <dgm:cxn modelId="{1C987A3B-3FFC-4397-9326-E4C815E19338}" type="presParOf" srcId="{34C3839E-96B8-4D4B-A12C-77761C883A29}" destId="{3086CEDE-34E0-438E-A5F1-2A78CCEF2FBF}" srcOrd="2" destOrd="0" presId="urn:microsoft.com/office/officeart/2005/8/layout/vList2"/>
    <dgm:cxn modelId="{EDAF3924-487F-4B67-A167-661A41C1B701}" type="presParOf" srcId="{34C3839E-96B8-4D4B-A12C-77761C883A29}" destId="{C8B2BE97-9269-476D-8A93-B742C6C1D7F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4D874D-16FE-43CC-9823-2A392E67059B}">
      <dsp:nvSpPr>
        <dsp:cNvPr id="0" name=""/>
        <dsp:cNvSpPr/>
      </dsp:nvSpPr>
      <dsp:spPr>
        <a:xfrm>
          <a:off x="0" y="216202"/>
          <a:ext cx="7499350" cy="9126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dirty="0" smtClean="0"/>
            <a:t>do 31. října 2016</a:t>
          </a:r>
          <a:endParaRPr lang="cs-CZ" sz="3900" kern="1200" dirty="0"/>
        </a:p>
      </dsp:txBody>
      <dsp:txXfrm>
        <a:off x="44549" y="260751"/>
        <a:ext cx="7410252" cy="823502"/>
      </dsp:txXfrm>
    </dsp:sp>
    <dsp:sp modelId="{97E79D82-F3E7-4120-BD39-6320E5A8EB10}">
      <dsp:nvSpPr>
        <dsp:cNvPr id="0" name=""/>
        <dsp:cNvSpPr/>
      </dsp:nvSpPr>
      <dsp:spPr>
        <a:xfrm>
          <a:off x="0" y="1128802"/>
          <a:ext cx="7499350" cy="18971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8104" tIns="49530" rIns="277368" bIns="495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000" b="1" kern="1200" dirty="0" smtClean="0"/>
            <a:t>koupě nebo směna </a:t>
          </a:r>
          <a:r>
            <a:rPr lang="cs-CZ" sz="3000" kern="1200" dirty="0" smtClean="0"/>
            <a:t>= převodce, nedohodnou-li se strany, že je to nabyvatel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000" kern="1200" dirty="0" smtClean="0"/>
            <a:t>ručitel = nabyvatel</a:t>
          </a:r>
          <a:endParaRPr lang="cs-CZ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000" b="1" kern="1200" dirty="0" smtClean="0"/>
            <a:t>ostatní případy </a:t>
          </a:r>
          <a:r>
            <a:rPr lang="cs-CZ" sz="3000" kern="1200" dirty="0" smtClean="0"/>
            <a:t>= nabyvatel</a:t>
          </a:r>
          <a:endParaRPr lang="cs-CZ" sz="3000" kern="1200" dirty="0"/>
        </a:p>
      </dsp:txBody>
      <dsp:txXfrm>
        <a:off x="0" y="1128802"/>
        <a:ext cx="7499350" cy="1897155"/>
      </dsp:txXfrm>
    </dsp:sp>
    <dsp:sp modelId="{3086CEDE-34E0-438E-A5F1-2A78CCEF2FBF}">
      <dsp:nvSpPr>
        <dsp:cNvPr id="0" name=""/>
        <dsp:cNvSpPr/>
      </dsp:nvSpPr>
      <dsp:spPr>
        <a:xfrm>
          <a:off x="0" y="3025957"/>
          <a:ext cx="7499350" cy="9126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dirty="0" smtClean="0"/>
            <a:t>od 1. listopadu 2016</a:t>
          </a:r>
          <a:endParaRPr lang="cs-CZ" sz="3900" kern="1200" dirty="0"/>
        </a:p>
      </dsp:txBody>
      <dsp:txXfrm>
        <a:off x="44549" y="3070506"/>
        <a:ext cx="7410252" cy="823502"/>
      </dsp:txXfrm>
    </dsp:sp>
    <dsp:sp modelId="{C8B2BE97-9269-476D-8A93-B742C6C1D7FE}">
      <dsp:nvSpPr>
        <dsp:cNvPr id="0" name=""/>
        <dsp:cNvSpPr/>
      </dsp:nvSpPr>
      <dsp:spPr>
        <a:xfrm>
          <a:off x="0" y="3938557"/>
          <a:ext cx="7499350" cy="645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8104" tIns="49530" rIns="277368" bIns="495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000" kern="1200" dirty="0" smtClean="0"/>
            <a:t> </a:t>
          </a:r>
          <a:r>
            <a:rPr lang="cs-CZ" sz="3000" b="1" kern="1200" dirty="0" smtClean="0"/>
            <a:t>ve všech případech</a:t>
          </a:r>
          <a:r>
            <a:rPr lang="cs-CZ" sz="3000" b="0" kern="1200" dirty="0" smtClean="0"/>
            <a:t> = </a:t>
          </a:r>
          <a:r>
            <a:rPr lang="cs-CZ" sz="3000" kern="1200" dirty="0" smtClean="0"/>
            <a:t>nabyvatel</a:t>
          </a:r>
          <a:endParaRPr lang="cs-CZ" sz="3000" kern="1200" dirty="0"/>
        </a:p>
      </dsp:txBody>
      <dsp:txXfrm>
        <a:off x="0" y="3938557"/>
        <a:ext cx="7499350" cy="6458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4D874D-16FE-43CC-9823-2A392E67059B}">
      <dsp:nvSpPr>
        <dsp:cNvPr id="0" name=""/>
        <dsp:cNvSpPr/>
      </dsp:nvSpPr>
      <dsp:spPr>
        <a:xfrm>
          <a:off x="0" y="134009"/>
          <a:ext cx="7499350" cy="12168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do 31. října 2016 osvobozeno nabytí vlastnického práva k nemovité věci</a:t>
          </a:r>
          <a:endParaRPr lang="cs-CZ" sz="3200" kern="1200" dirty="0"/>
        </a:p>
      </dsp:txBody>
      <dsp:txXfrm>
        <a:off x="59399" y="193408"/>
        <a:ext cx="7380552" cy="1098002"/>
      </dsp:txXfrm>
    </dsp:sp>
    <dsp:sp modelId="{97E79D82-F3E7-4120-BD39-6320E5A8EB10}">
      <dsp:nvSpPr>
        <dsp:cNvPr id="0" name=""/>
        <dsp:cNvSpPr/>
      </dsp:nvSpPr>
      <dsp:spPr>
        <a:xfrm>
          <a:off x="0" y="1350809"/>
          <a:ext cx="7499350" cy="1668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8104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 dirty="0" smtClean="0"/>
            <a:t>územním samosprávným celkem, došlo-li k nabytí vlastnického práva k nemovité věci v souvislosti se (a) změnou jeho území, (b) zánikem právnické osoby zřízené nebo založené územním samosprávným celkem, nebo (c) snížením základního kapitálu obchodní korporace, je-li územní samosprávný celek jejím jediným členem</a:t>
          </a:r>
          <a:endParaRPr lang="cs-CZ" sz="2000" kern="1200" dirty="0"/>
        </a:p>
      </dsp:txBody>
      <dsp:txXfrm>
        <a:off x="0" y="1350809"/>
        <a:ext cx="7499350" cy="1668420"/>
      </dsp:txXfrm>
    </dsp:sp>
    <dsp:sp modelId="{3086CEDE-34E0-438E-A5F1-2A78CCEF2FBF}">
      <dsp:nvSpPr>
        <dsp:cNvPr id="0" name=""/>
        <dsp:cNvSpPr/>
      </dsp:nvSpPr>
      <dsp:spPr>
        <a:xfrm>
          <a:off x="0" y="3028887"/>
          <a:ext cx="7499350" cy="12168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od 1. listopadu 2016 osvobozeno nabytí vlastnického práva k nemovité věci</a:t>
          </a:r>
          <a:endParaRPr lang="cs-CZ" sz="3200" kern="1200" dirty="0"/>
        </a:p>
      </dsp:txBody>
      <dsp:txXfrm>
        <a:off x="59399" y="3088286"/>
        <a:ext cx="7380552" cy="1098002"/>
      </dsp:txXfrm>
    </dsp:sp>
    <dsp:sp modelId="{C8B2BE97-9269-476D-8A93-B742C6C1D7FE}">
      <dsp:nvSpPr>
        <dsp:cNvPr id="0" name=""/>
        <dsp:cNvSpPr/>
      </dsp:nvSpPr>
      <dsp:spPr>
        <a:xfrm>
          <a:off x="0" y="4236030"/>
          <a:ext cx="7499350" cy="430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8104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 dirty="0" smtClean="0"/>
            <a:t> územním samosprávným celkem nebo dobrovolným svazkem obcí</a:t>
          </a:r>
          <a:endParaRPr lang="cs-CZ" sz="2000" kern="1200" dirty="0"/>
        </a:p>
      </dsp:txBody>
      <dsp:txXfrm>
        <a:off x="0" y="4236030"/>
        <a:ext cx="7499350" cy="4305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3995BA3-C460-43E7-99AB-A576C83F8086}" type="datetimeFigureOut">
              <a:rPr lang="cs-CZ"/>
              <a:pPr>
                <a:defRPr/>
              </a:pPr>
              <a:t>11.10.2016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51B10FB-C37F-4227-8E1B-10A7623568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0463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1B10FB-C37F-4227-8E1B-10A762356801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32486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1B10FB-C37F-4227-8E1B-10A762356801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9752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1B10FB-C37F-4227-8E1B-10A762356801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9752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1B10FB-C37F-4227-8E1B-10A762356801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9752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1B10FB-C37F-4227-8E1B-10A762356801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9752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1B10FB-C37F-4227-8E1B-10A762356801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9752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1B10FB-C37F-4227-8E1B-10A762356801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266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1B10FB-C37F-4227-8E1B-10A762356801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975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1B10FB-C37F-4227-8E1B-10A762356801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17543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1B10FB-C37F-4227-8E1B-10A762356801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52427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1B10FB-C37F-4227-8E1B-10A762356801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975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1B10FB-C37F-4227-8E1B-10A762356801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9752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1B10FB-C37F-4227-8E1B-10A762356801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9752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1B10FB-C37F-4227-8E1B-10A762356801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63601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1B10FB-C37F-4227-8E1B-10A762356801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975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Elipsa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6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C4270C-F21D-408C-99B1-0EE6B577A39D}" type="datetimeFigureOut">
              <a:rPr lang="cs-CZ"/>
              <a:pPr>
                <a:defRPr/>
              </a:pPr>
              <a:t>11.10.2016</a:t>
            </a:fld>
            <a:endParaRPr lang="cs-CZ"/>
          </a:p>
        </p:txBody>
      </p:sp>
      <p:sp>
        <p:nvSpPr>
          <p:cNvPr id="7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693BDA9-6FFF-4A50-912C-E8BD8143D7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9BE93-3929-415D-8972-26FF1F9D395D}" type="datetimeFigureOut">
              <a:rPr lang="cs-CZ"/>
              <a:pPr>
                <a:defRPr/>
              </a:pPr>
              <a:t>11.10.2016</a:t>
            </a:fld>
            <a:endParaRPr lang="cs-CZ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736BB-0889-427E-A3EE-992C04B78D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D29EC-00D9-4600-9C47-D7F193BB414E}" type="datetimeFigureOut">
              <a:rPr lang="cs-CZ"/>
              <a:pPr>
                <a:defRPr/>
              </a:pPr>
              <a:t>11.10.2016</a:t>
            </a:fld>
            <a:endParaRPr lang="cs-CZ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EF238-89FC-4B1D-A7E2-BC520716DB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A6116-E4E1-4297-A015-C58B36121BFE}" type="datetimeFigureOut">
              <a:rPr lang="cs-CZ"/>
              <a:pPr>
                <a:defRPr/>
              </a:pPr>
              <a:t>11.10.2016</a:t>
            </a:fld>
            <a:endParaRPr lang="cs-CZ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1D1B9-50AA-4A80-9ED5-0F9C3C597A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Obdélník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Elipsa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2222217-5E61-4E5A-9C23-653B6C81D344}" type="datetimeFigureOut">
              <a:rPr lang="cs-CZ"/>
              <a:pPr>
                <a:defRPr/>
              </a:pPr>
              <a:t>11.10.2016</a:t>
            </a:fld>
            <a:endParaRPr lang="cs-CZ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7D74D54-51C7-4406-9470-5C5880CC9F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251D1-CC9E-411C-A7A6-7BF2B47F993D}" type="datetimeFigureOut">
              <a:rPr lang="cs-CZ"/>
              <a:pPr>
                <a:defRPr/>
              </a:pPr>
              <a:t>11.10.2016</a:t>
            </a:fld>
            <a:endParaRPr lang="cs-CZ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85AAE-E2EA-47B7-8AEF-44F9DDA6FD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631A1A0-DF20-49EC-B1B2-9155684C7012}" type="datetimeFigureOut">
              <a:rPr lang="cs-CZ"/>
              <a:pPr>
                <a:defRPr/>
              </a:pPr>
              <a:t>11.10.2016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D997566-49F8-4DFF-9202-D72D2502F1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951AF-7E4A-4FFE-8291-5E352AC7D6D4}" type="datetimeFigureOut">
              <a:rPr lang="cs-CZ"/>
              <a:pPr>
                <a:defRPr/>
              </a:pPr>
              <a:t>11.10.2016</a:t>
            </a:fld>
            <a:endParaRPr lang="cs-CZ"/>
          </a:p>
        </p:txBody>
      </p:sp>
      <p:sp>
        <p:nvSpPr>
          <p:cNvPr id="4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34ADF-A5ED-438C-842E-0BF701439E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Obdélník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07D3545-367B-4344-ACCE-7532717BBF1E}" type="datetimeFigureOut">
              <a:rPr lang="cs-CZ"/>
              <a:pPr>
                <a:defRPr/>
              </a:pPr>
              <a:t>11.10.2016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F7F0676-AB5E-4139-9372-9C86C10139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DA485F8-3B98-4D4B-B55D-603088F82BF6}" type="datetimeFigureOut">
              <a:rPr lang="cs-CZ"/>
              <a:pPr>
                <a:defRPr/>
              </a:pPr>
              <a:t>11.10.2016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CE0213A-2348-4551-A686-4EFC642DF8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Vývojový diagram: postup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Vývojový diagram: postup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520A5B-27D4-4F2C-BC6E-9FDDBB6B5621}" type="datetimeFigureOut">
              <a:rPr lang="cs-CZ"/>
              <a:pPr>
                <a:defRPr/>
              </a:pPr>
              <a:t>11.10.2016</a:t>
            </a:fld>
            <a:endParaRPr 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B9C9B4D-3823-42C3-9DF1-BE17EDE923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Elipsa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Obdélník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cs typeface="+mn-cs"/>
              </a:defRPr>
            </a:lvl1pPr>
            <a:extLst/>
          </a:lstStyle>
          <a:p>
            <a:pPr>
              <a:defRPr/>
            </a:pPr>
            <a:fld id="{AD66A324-CCD5-4C77-A3EA-6B76D0942EB8}" type="datetimeFigureOut">
              <a:rPr lang="cs-CZ"/>
              <a:pPr>
                <a:defRPr/>
              </a:pPr>
              <a:t>11.10.2016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cs typeface="+mn-cs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cs typeface="+mn-cs"/>
              </a:defRPr>
            </a:lvl1pPr>
            <a:extLst/>
          </a:lstStyle>
          <a:p>
            <a:pPr>
              <a:defRPr/>
            </a:pPr>
            <a:fld id="{84362706-371D-416A-9F91-835F57787C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6" r:id="rId2"/>
    <p:sldLayoutId id="2147484088" r:id="rId3"/>
    <p:sldLayoutId id="2147484085" r:id="rId4"/>
    <p:sldLayoutId id="2147484089" r:id="rId5"/>
    <p:sldLayoutId id="2147484084" r:id="rId6"/>
    <p:sldLayoutId id="2147484090" r:id="rId7"/>
    <p:sldLayoutId id="2147484091" r:id="rId8"/>
    <p:sldLayoutId id="2147484092" r:id="rId9"/>
    <p:sldLayoutId id="2147484083" r:id="rId10"/>
    <p:sldLayoutId id="21474840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bohac@prf.cuni.cz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radim.bohac@mfcr.cz" TargetMode="External"/><Relationship Id="rId4" Type="http://schemas.openxmlformats.org/officeDocument/2006/relationships/hyperlink" Target="http://www.radimbohac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31913" y="1484784"/>
            <a:ext cx="7416551" cy="243998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5400" dirty="0" smtClean="0">
                <a:solidFill>
                  <a:schemeClr val="tx2">
                    <a:satMod val="130000"/>
                  </a:schemeClr>
                </a:solidFill>
              </a:rPr>
              <a:t>Aktuální změny daňových zákonů</a:t>
            </a:r>
            <a:endParaRPr lang="cs-CZ" sz="5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4338" name="Podnadpis 2"/>
          <p:cNvSpPr>
            <a:spLocks noGrp="1"/>
          </p:cNvSpPr>
          <p:nvPr>
            <p:ph type="subTitle" idx="1"/>
          </p:nvPr>
        </p:nvSpPr>
        <p:spPr>
          <a:xfrm>
            <a:off x="1403350" y="4221088"/>
            <a:ext cx="7407275" cy="2160587"/>
          </a:xfrm>
        </p:spPr>
        <p:txBody>
          <a:bodyPr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cs-CZ" sz="2000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doc. JUDr. Radim Boháč, Ph.D.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katedra finančního práva a finanční vědy PF UK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odbor Daňová legislativa Ministerstva financí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cs-CZ" sz="2000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cs-CZ" sz="2000" dirty="0">
                <a:solidFill>
                  <a:schemeClr val="tx1"/>
                </a:solidFill>
              </a:rPr>
              <a:t>XIX. celostátní finanční </a:t>
            </a:r>
            <a:r>
              <a:rPr lang="cs-CZ" sz="2000" dirty="0" smtClean="0">
                <a:solidFill>
                  <a:schemeClr val="tx1"/>
                </a:solidFill>
              </a:rPr>
              <a:t>konference SMO ČR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10.  listopadu 2016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cs-CZ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Rozpočtové určení daně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zachování dělby mezi státní rozpočet </a:t>
            </a:r>
            <a:br>
              <a:rPr lang="cs-CZ" dirty="0"/>
            </a:br>
            <a:r>
              <a:rPr lang="cs-CZ" dirty="0"/>
              <a:t>a rozpočty obcí </a:t>
            </a:r>
          </a:p>
          <a:p>
            <a:r>
              <a:rPr lang="cs-CZ" b="1" dirty="0"/>
              <a:t>změna poměrů rozpočtového určení </a:t>
            </a:r>
            <a:br>
              <a:rPr lang="cs-CZ" b="1" dirty="0"/>
            </a:br>
            <a:r>
              <a:rPr lang="cs-CZ" dirty="0"/>
              <a:t>u dílčího </a:t>
            </a:r>
            <a:r>
              <a:rPr lang="cs-CZ" dirty="0" smtClean="0"/>
              <a:t>daně z </a:t>
            </a:r>
            <a:r>
              <a:rPr lang="cs-CZ" dirty="0"/>
              <a:t>technických her</a:t>
            </a:r>
          </a:p>
          <a:p>
            <a:endParaRPr lang="cs-CZ" dirty="0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1419591"/>
              </p:ext>
            </p:extLst>
          </p:nvPr>
        </p:nvGraphicFramePr>
        <p:xfrm>
          <a:off x="1115616" y="3717032"/>
          <a:ext cx="7920880" cy="2596453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771776"/>
                <a:gridCol w="2188664"/>
                <a:gridCol w="2188664"/>
                <a:gridCol w="1771776"/>
              </a:tblGrid>
              <a:tr h="10191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Odvod z loterií a jiných podobných her 2012-2015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Odvod z loterií a jiných podobných her 2016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Daň z</a:t>
                      </a:r>
                      <a:r>
                        <a:rPr lang="cs-CZ" sz="1800" dirty="0">
                          <a:effectLst/>
                        </a:rPr>
                        <a:t> hazardních </a:t>
                      </a:r>
                      <a:r>
                        <a:rPr lang="cs-CZ" sz="1800" dirty="0" smtClean="0">
                          <a:effectLst/>
                        </a:rPr>
                        <a:t>her 2017</a:t>
                      </a:r>
                      <a:endParaRPr lang="cs-CZ" sz="1800" dirty="0">
                        <a:effectLst/>
                      </a:endParaRPr>
                    </a:p>
                  </a:txBody>
                  <a:tcPr marL="68580" marR="68580" marT="0" marB="0" anchor="ctr"/>
                </a:tc>
              </a:tr>
              <a:tr h="5241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Technické hry (</a:t>
                      </a:r>
                      <a:r>
                        <a:rPr lang="cs-CZ" sz="1800" dirty="0" err="1">
                          <a:effectLst/>
                        </a:rPr>
                        <a:t>stát:obce</a:t>
                      </a:r>
                      <a:r>
                        <a:rPr lang="cs-CZ" sz="1800" dirty="0">
                          <a:effectLst/>
                        </a:rPr>
                        <a:t>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20:80</a:t>
                      </a:r>
                      <a:endParaRPr kumimoji="0" lang="cs-CZ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37:63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35:65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296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Ostatní hazardní hry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(</a:t>
                      </a:r>
                      <a:r>
                        <a:rPr lang="cs-CZ" sz="1800" dirty="0" err="1">
                          <a:effectLst/>
                        </a:rPr>
                        <a:t>stát:obce</a:t>
                      </a:r>
                      <a:r>
                        <a:rPr lang="cs-CZ" sz="1800" dirty="0">
                          <a:effectLst/>
                        </a:rPr>
                        <a:t>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70:30</a:t>
                      </a:r>
                      <a:endParaRPr kumimoji="0" lang="cs-CZ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70:30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70:30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57188" y="6286500"/>
            <a:ext cx="1357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9E3BA9B-F975-4A20-9F48-EB9FD0293DA2}" type="slidenum">
              <a:rPr lang="cs-CZ" sz="2000" b="1" smtClean="0">
                <a:latin typeface="Lucida Sans Unicode" pitchFamily="34" charset="0"/>
              </a:rPr>
              <a:pPr/>
              <a:t>10</a:t>
            </a:fld>
            <a:endParaRPr lang="cs-CZ" sz="2800" dirty="0"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832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Informační povinnosti obcí   1/2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podle zákona o dani z hazardních her </a:t>
            </a:r>
            <a:br>
              <a:rPr lang="cs-CZ" dirty="0" smtClean="0"/>
            </a:br>
            <a:r>
              <a:rPr lang="cs-CZ" dirty="0" smtClean="0"/>
              <a:t>(§ 8 odst. 2, účinnost od 15. června 2016)</a:t>
            </a:r>
          </a:p>
          <a:p>
            <a:pPr lvl="1"/>
            <a:r>
              <a:rPr lang="cs-CZ" dirty="0" smtClean="0"/>
              <a:t>Obecní </a:t>
            </a:r>
            <a:r>
              <a:rPr lang="cs-CZ" dirty="0"/>
              <a:t>úřady poskytují správci daně bezodkladně informace</a:t>
            </a:r>
          </a:p>
          <a:p>
            <a:pPr marL="1114425" lvl="2" indent="-457200">
              <a:buFont typeface="+mj-lt"/>
              <a:buAutoNum type="alphaLcParenR"/>
            </a:pPr>
            <a:r>
              <a:rPr lang="cs-CZ" dirty="0" smtClean="0"/>
              <a:t>o </a:t>
            </a:r>
            <a:r>
              <a:rPr lang="cs-CZ" dirty="0"/>
              <a:t>ohlášení hazardní hry, jejíž provozování je </a:t>
            </a:r>
            <a:r>
              <a:rPr lang="cs-CZ" dirty="0" smtClean="0"/>
              <a:t>předmětem </a:t>
            </a:r>
            <a:r>
              <a:rPr lang="cs-CZ" dirty="0"/>
              <a:t>daně z hazardních her,</a:t>
            </a:r>
          </a:p>
          <a:p>
            <a:pPr marL="1114425" lvl="2" indent="-457200">
              <a:buFont typeface="+mj-lt"/>
              <a:buAutoNum type="alphaLcParenR"/>
            </a:pPr>
            <a:r>
              <a:rPr lang="cs-CZ" dirty="0" smtClean="0"/>
              <a:t>o </a:t>
            </a:r>
            <a:r>
              <a:rPr lang="cs-CZ" dirty="0"/>
              <a:t>vydání, změně nebo zrušení povolení k umístění herního prostoru a</a:t>
            </a:r>
          </a:p>
          <a:p>
            <a:pPr marL="1114425" lvl="2" indent="-457200">
              <a:buFont typeface="+mj-lt"/>
              <a:buAutoNum type="alphaLcParenR"/>
            </a:pPr>
            <a:r>
              <a:rPr lang="cs-CZ" dirty="0" smtClean="0"/>
              <a:t>další </a:t>
            </a:r>
            <a:r>
              <a:rPr lang="cs-CZ" dirty="0"/>
              <a:t>informace získané při výkonu své působnosti v oblasti hazardních her, pokud je správce daně potřebuje pro výkon správy daně z hazardních her.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57188" y="6286500"/>
            <a:ext cx="1357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9E3BA9B-F975-4A20-9F48-EB9FD0293DA2}" type="slidenum">
              <a:rPr lang="cs-CZ" sz="2000" b="1" smtClean="0">
                <a:latin typeface="Lucida Sans Unicode" pitchFamily="34" charset="0"/>
              </a:rPr>
              <a:pPr/>
              <a:t>11</a:t>
            </a:fld>
            <a:endParaRPr lang="cs-CZ" sz="2800" dirty="0"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7313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Informační povinnosti obcí   2/2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podle přechodných ustanovení zákona </a:t>
            </a:r>
            <a:br>
              <a:rPr lang="cs-CZ" dirty="0" smtClean="0"/>
            </a:br>
            <a:r>
              <a:rPr lang="cs-CZ" dirty="0" smtClean="0"/>
              <a:t>o hazardních hrách (§ 136 odst. 3)</a:t>
            </a:r>
          </a:p>
          <a:p>
            <a:pPr marL="917575" lvl="1" indent="-514350">
              <a:buFont typeface="+mj-lt"/>
              <a:buAutoNum type="alphaLcParenR"/>
            </a:pPr>
            <a:r>
              <a:rPr lang="cs-CZ" dirty="0" smtClean="0"/>
              <a:t>pro účely RUD jsou přístroje a zařízení povolené před 1. lednem 2017 „novými herními pozicemi“ pouze, pokud obecní </a:t>
            </a:r>
            <a:r>
              <a:rPr lang="cs-CZ" dirty="0"/>
              <a:t>úřad nebo krajský úřad, který je povolil, </a:t>
            </a:r>
            <a:r>
              <a:rPr lang="cs-CZ" dirty="0" smtClean="0"/>
              <a:t> o nich poskytne Ministerstvu financí do konce ledna 2017 potřebné informace (počet, kde, komu, na jak dlouho)</a:t>
            </a:r>
          </a:p>
          <a:p>
            <a:pPr marL="917575" lvl="1" indent="-514350">
              <a:buFont typeface="+mj-lt"/>
              <a:buAutoNum type="alphaLcParenR"/>
            </a:pPr>
            <a:r>
              <a:rPr lang="cs-CZ" dirty="0" smtClean="0"/>
              <a:t>povinnost informovat o novém povolení vydaném podle § 135 zákona o hazardních hrách</a:t>
            </a:r>
          </a:p>
          <a:p>
            <a:pPr marL="917575" lvl="1" indent="-514350">
              <a:buFont typeface="+mj-lt"/>
              <a:buAutoNum type="alphaLcParenR"/>
            </a:pPr>
            <a:r>
              <a:rPr lang="cs-CZ" dirty="0" smtClean="0"/>
              <a:t>povinnost informovat o změně nebo zrušení povolení ad a) a ad b)</a:t>
            </a:r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57188" y="6286500"/>
            <a:ext cx="1357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9E3BA9B-F975-4A20-9F48-EB9FD0293DA2}" type="slidenum">
              <a:rPr lang="cs-CZ" sz="2000" b="1" smtClean="0">
                <a:latin typeface="Lucida Sans Unicode" pitchFamily="34" charset="0"/>
              </a:rPr>
              <a:pPr/>
              <a:t>12</a:t>
            </a:fld>
            <a:endParaRPr lang="cs-CZ" sz="2800" dirty="0"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9244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V. Daňový balíček 2017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sněmovní tisk č. 873</a:t>
            </a:r>
          </a:p>
          <a:p>
            <a:r>
              <a:rPr lang="cs-CZ" dirty="0" smtClean="0"/>
              <a:t>účinnost od 1. ledna 2017 (?)</a:t>
            </a:r>
          </a:p>
          <a:p>
            <a:r>
              <a:rPr lang="cs-CZ" dirty="0" smtClean="0"/>
              <a:t>soubor novel 7 daňových zákonů</a:t>
            </a:r>
          </a:p>
          <a:p>
            <a:pPr lvl="1"/>
            <a:r>
              <a:rPr lang="cs-CZ" b="1" dirty="0" smtClean="0"/>
              <a:t>zákon o daních z příjmů</a:t>
            </a:r>
          </a:p>
          <a:p>
            <a:pPr lvl="1"/>
            <a:r>
              <a:rPr lang="cs-CZ" dirty="0" smtClean="0"/>
              <a:t>zákon o rezervách</a:t>
            </a:r>
          </a:p>
          <a:p>
            <a:pPr lvl="1"/>
            <a:r>
              <a:rPr lang="cs-CZ" b="1" dirty="0" smtClean="0"/>
              <a:t>zákon o dani z přidané hodnoty</a:t>
            </a:r>
          </a:p>
          <a:p>
            <a:pPr lvl="1"/>
            <a:r>
              <a:rPr lang="cs-CZ" dirty="0" smtClean="0"/>
              <a:t>daňový řád</a:t>
            </a:r>
          </a:p>
          <a:p>
            <a:pPr lvl="1"/>
            <a:r>
              <a:rPr lang="cs-CZ" b="1" dirty="0" smtClean="0"/>
              <a:t>zákon o místních poplatcích</a:t>
            </a:r>
          </a:p>
          <a:p>
            <a:pPr lvl="1"/>
            <a:r>
              <a:rPr lang="cs-CZ" dirty="0" smtClean="0"/>
              <a:t>zákon o správních poplatcích</a:t>
            </a:r>
          </a:p>
          <a:p>
            <a:pPr lvl="1"/>
            <a:r>
              <a:rPr lang="cs-CZ" dirty="0" err="1" smtClean="0"/>
              <a:t>padělkový</a:t>
            </a:r>
            <a:r>
              <a:rPr lang="cs-CZ" dirty="0" smtClean="0"/>
              <a:t> zákon</a:t>
            </a:r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57188" y="6286500"/>
            <a:ext cx="1357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9E3BA9B-F975-4A20-9F48-EB9FD0293DA2}" type="slidenum">
              <a:rPr lang="cs-CZ" sz="2000" b="1" smtClean="0">
                <a:latin typeface="Lucida Sans Unicode" pitchFamily="34" charset="0"/>
              </a:rPr>
              <a:pPr/>
              <a:t>13</a:t>
            </a:fld>
            <a:endParaRPr lang="cs-CZ" sz="2800" dirty="0"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2993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Novela zákona o místních poplatcích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zvýšení</a:t>
            </a:r>
            <a:r>
              <a:rPr lang="cs-CZ" dirty="0"/>
              <a:t> maximální </a:t>
            </a:r>
            <a:r>
              <a:rPr lang="cs-CZ" b="1" dirty="0"/>
              <a:t>sazby</a:t>
            </a:r>
            <a:r>
              <a:rPr lang="cs-CZ" dirty="0"/>
              <a:t> poplatku za povolení k vjezdu s motorovým vozidlem do vybraných míst a částí měst z 20 Kč na 200 Kč za každý započatý </a:t>
            </a:r>
            <a:r>
              <a:rPr lang="cs-CZ" dirty="0" smtClean="0"/>
              <a:t>den</a:t>
            </a:r>
            <a:endParaRPr lang="cs-CZ" dirty="0"/>
          </a:p>
          <a:p>
            <a:r>
              <a:rPr lang="cs-CZ" dirty="0"/>
              <a:t>úprava </a:t>
            </a:r>
            <a:r>
              <a:rPr lang="cs-CZ" b="1" dirty="0"/>
              <a:t>osvobození</a:t>
            </a:r>
            <a:r>
              <a:rPr lang="cs-CZ" dirty="0"/>
              <a:t> od </a:t>
            </a:r>
            <a:r>
              <a:rPr lang="cs-CZ" dirty="0" smtClean="0"/>
              <a:t>odpadového poplatku (pouze trvalý pobyt)</a:t>
            </a:r>
            <a:endParaRPr lang="cs-CZ" dirty="0"/>
          </a:p>
          <a:p>
            <a:r>
              <a:rPr lang="cs-CZ" dirty="0"/>
              <a:t>zavedení možnosti uplatnění </a:t>
            </a:r>
            <a:r>
              <a:rPr lang="cs-CZ" b="1" dirty="0"/>
              <a:t>pokuty</a:t>
            </a:r>
            <a:r>
              <a:rPr lang="cs-CZ" dirty="0"/>
              <a:t> za nesplnění povinnosti nepeněžité povahy v řízení o místním poplatku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57188" y="6286500"/>
            <a:ext cx="1357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9E3BA9B-F975-4A20-9F48-EB9FD0293DA2}" type="slidenum">
              <a:rPr lang="cs-CZ" sz="2000" b="1" smtClean="0">
                <a:latin typeface="Lucida Sans Unicode" pitchFamily="34" charset="0"/>
              </a:rPr>
              <a:pPr/>
              <a:t>14</a:t>
            </a:fld>
            <a:endParaRPr lang="cs-CZ" sz="2800" dirty="0"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90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Novela zákona o daních z příjmů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umožnění </a:t>
            </a:r>
          </a:p>
          <a:p>
            <a:pPr lvl="1"/>
            <a:r>
              <a:rPr lang="cs-CZ" dirty="0" smtClean="0"/>
              <a:t>daňového </a:t>
            </a:r>
            <a:r>
              <a:rPr lang="cs-CZ" dirty="0"/>
              <a:t>odpisování svěřeného majetku příspěvkovými organizacemi územních samosprávných celků nebo dobrovolných svazků </a:t>
            </a:r>
            <a:r>
              <a:rPr lang="cs-CZ" dirty="0" smtClean="0"/>
              <a:t>obcí</a:t>
            </a:r>
          </a:p>
          <a:p>
            <a:pPr lvl="1"/>
            <a:r>
              <a:rPr lang="cs-CZ" dirty="0" smtClean="0"/>
              <a:t>daňového </a:t>
            </a:r>
            <a:r>
              <a:rPr lang="cs-CZ" dirty="0"/>
              <a:t>odpisování dobrovolných svazků obcí u majetku vloženého jeho členskými obcemi</a:t>
            </a: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57188" y="6286500"/>
            <a:ext cx="1357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9E3BA9B-F975-4A20-9F48-EB9FD0293DA2}" type="slidenum">
              <a:rPr lang="cs-CZ" sz="2000" b="1" smtClean="0">
                <a:latin typeface="Lucida Sans Unicode" pitchFamily="34" charset="0"/>
              </a:rPr>
              <a:pPr/>
              <a:t>15</a:t>
            </a:fld>
            <a:endParaRPr lang="cs-CZ" sz="2800" dirty="0"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9494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Novela zákona o DPH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osvobození poskytování služeb péče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 </a:t>
            </a:r>
            <a:r>
              <a:rPr lang="cs-CZ" dirty="0"/>
              <a:t>dítě v dětské skupině nebo poskytování péče o děti do 4 let v denním </a:t>
            </a:r>
            <a:r>
              <a:rPr lang="cs-CZ" dirty="0" smtClean="0"/>
              <a:t>režimu </a:t>
            </a:r>
            <a:r>
              <a:rPr lang="cs-CZ" dirty="0"/>
              <a:t>obcemi, kraji, dobrovolnými svazky obcí a jejich organizacemi, a to bez nároku na odpočet daně</a:t>
            </a: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57188" y="6286500"/>
            <a:ext cx="1357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9E3BA9B-F975-4A20-9F48-EB9FD0293DA2}" type="slidenum">
              <a:rPr lang="cs-CZ" sz="2000" b="1" smtClean="0">
                <a:latin typeface="Lucida Sans Unicode" pitchFamily="34" charset="0"/>
              </a:rPr>
              <a:pPr/>
              <a:t>16</a:t>
            </a:fld>
            <a:endParaRPr lang="cs-CZ" sz="2800" dirty="0"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8900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 bwMode="auto">
          <a:xfrm>
            <a:off x="467544" y="1357313"/>
            <a:ext cx="822960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cs-CZ" dirty="0" smtClean="0">
                <a:effectLst/>
              </a:rPr>
              <a:t>Děkuji za pozornost !</a:t>
            </a:r>
          </a:p>
        </p:txBody>
      </p:sp>
      <p:sp>
        <p:nvSpPr>
          <p:cNvPr id="19458" name="Rectangle 3"/>
          <p:cNvSpPr>
            <a:spLocks noGrp="1"/>
          </p:cNvSpPr>
          <p:nvPr>
            <p:ph idx="1"/>
          </p:nvPr>
        </p:nvSpPr>
        <p:spPr>
          <a:xfrm>
            <a:off x="1435100" y="2420888"/>
            <a:ext cx="7499350" cy="3827512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endParaRPr lang="cs-CZ" sz="2800" dirty="0" smtClean="0"/>
          </a:p>
          <a:p>
            <a:pPr>
              <a:buFont typeface="Wingdings 3" pitchFamily="18" charset="2"/>
              <a:buNone/>
            </a:pPr>
            <a:r>
              <a:rPr lang="cs-CZ" sz="2800" dirty="0" smtClean="0"/>
              <a:t>	</a:t>
            </a:r>
            <a:r>
              <a:rPr lang="cs-CZ" sz="2000" b="1" dirty="0" smtClean="0"/>
              <a:t>doc. JUDr. Radim Boháč, Ph.D.</a:t>
            </a:r>
            <a:br>
              <a:rPr lang="cs-CZ" sz="2000" b="1" dirty="0" smtClean="0"/>
            </a:br>
            <a:endParaRPr lang="cs-CZ" sz="2000" b="1" dirty="0" smtClean="0"/>
          </a:p>
          <a:p>
            <a:pPr>
              <a:buFont typeface="Wingdings 3" pitchFamily="18" charset="2"/>
              <a:buNone/>
            </a:pPr>
            <a:r>
              <a:rPr lang="cs-CZ" sz="2000" dirty="0"/>
              <a:t>	</a:t>
            </a:r>
            <a:r>
              <a:rPr lang="cs-CZ" sz="2000" dirty="0" smtClean="0"/>
              <a:t>katedra finančního práva a finanční vědy PF UK</a:t>
            </a:r>
            <a:br>
              <a:rPr lang="cs-CZ" sz="2000" dirty="0" smtClean="0"/>
            </a:br>
            <a:r>
              <a:rPr lang="cs-CZ" sz="2000" dirty="0" smtClean="0"/>
              <a:t>e-mail: </a:t>
            </a:r>
            <a:r>
              <a:rPr lang="cs-CZ" sz="2000" dirty="0" smtClean="0">
                <a:solidFill>
                  <a:srgbClr val="FF0000"/>
                </a:solidFill>
                <a:hlinkClick r:id="rId3"/>
              </a:rPr>
              <a:t>bohac@prf.cuni.cz</a:t>
            </a:r>
            <a:endParaRPr lang="cs-CZ" sz="2000" dirty="0" smtClean="0">
              <a:solidFill>
                <a:srgbClr val="FF0000"/>
              </a:solidFill>
            </a:endParaRPr>
          </a:p>
          <a:p>
            <a:pPr>
              <a:buFont typeface="Wingdings 3" pitchFamily="18" charset="2"/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	</a:t>
            </a:r>
            <a:r>
              <a:rPr lang="cs-CZ" sz="2000" dirty="0" smtClean="0">
                <a:solidFill>
                  <a:srgbClr val="FF0000"/>
                </a:solidFill>
                <a:hlinkClick r:id="rId4"/>
              </a:rPr>
              <a:t>www.radimbohac.cz</a:t>
            </a:r>
            <a:r>
              <a:rPr lang="cs-CZ" sz="2000" dirty="0" smtClean="0">
                <a:solidFill>
                  <a:srgbClr val="FF0000"/>
                </a:solidFill>
              </a:rPr>
              <a:t> </a:t>
            </a:r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2000" dirty="0" smtClean="0"/>
          </a:p>
          <a:p>
            <a:pPr>
              <a:buFont typeface="Wingdings 3" pitchFamily="18" charset="2"/>
              <a:buNone/>
            </a:pPr>
            <a:r>
              <a:rPr lang="cs-CZ" sz="2000" dirty="0" smtClean="0"/>
              <a:t>	zástupce ředitele odboru Daňová legislativa MF</a:t>
            </a:r>
          </a:p>
          <a:p>
            <a:pPr>
              <a:buFont typeface="Wingdings 3" pitchFamily="18" charset="2"/>
              <a:buNone/>
            </a:pPr>
            <a:r>
              <a:rPr lang="cs-CZ" sz="2000" dirty="0"/>
              <a:t>	</a:t>
            </a:r>
            <a:r>
              <a:rPr lang="cs-CZ" sz="2000" dirty="0" smtClean="0"/>
              <a:t>e-mail: </a:t>
            </a:r>
            <a:r>
              <a:rPr lang="cs-CZ" sz="2000" dirty="0" smtClean="0">
                <a:hlinkClick r:id="rId5"/>
              </a:rPr>
              <a:t>radim.bohac@mfcr.cz</a:t>
            </a:r>
            <a:endParaRPr lang="cs-CZ" sz="2000" dirty="0" smtClean="0"/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357188" y="6286500"/>
            <a:ext cx="1357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9E3BA9B-F975-4A20-9F48-EB9FD0293DA2}" type="slidenum">
              <a:rPr lang="cs-CZ" sz="2000" b="1" smtClean="0">
                <a:latin typeface="Lucida Sans Unicode" pitchFamily="34" charset="0"/>
              </a:rPr>
              <a:pPr/>
              <a:t>17</a:t>
            </a:fld>
            <a:endParaRPr lang="cs-CZ" sz="2800" dirty="0">
              <a:latin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900" indent="-514350">
              <a:buFont typeface="+mj-lt"/>
              <a:buAutoNum type="arabicPeriod"/>
            </a:pPr>
            <a:r>
              <a:rPr lang="cs-CZ" dirty="0"/>
              <a:t>Změna daně z nabytí nemovitých věcí</a:t>
            </a:r>
          </a:p>
          <a:p>
            <a:pPr marL="596900" indent="-514350">
              <a:buFont typeface="+mj-lt"/>
              <a:buAutoNum type="arabicPeriod"/>
            </a:pPr>
            <a:r>
              <a:rPr lang="cs-CZ" dirty="0" smtClean="0"/>
              <a:t>Prokazování původu majetku</a:t>
            </a:r>
          </a:p>
          <a:p>
            <a:pPr marL="596900" indent="-514350">
              <a:buFont typeface="+mj-lt"/>
              <a:buAutoNum type="arabicPeriod"/>
            </a:pPr>
            <a:r>
              <a:rPr lang="cs-CZ" dirty="0" smtClean="0"/>
              <a:t>Elektronická evidence tržeb</a:t>
            </a:r>
          </a:p>
          <a:p>
            <a:pPr marL="596900" indent="-514350">
              <a:buFont typeface="+mj-lt"/>
              <a:buAutoNum type="arabicPeriod"/>
            </a:pPr>
            <a:r>
              <a:rPr lang="cs-CZ" dirty="0" smtClean="0"/>
              <a:t>Daň z hazardních her</a:t>
            </a:r>
          </a:p>
          <a:p>
            <a:pPr marL="596900" indent="-514350">
              <a:buFont typeface="+mj-lt"/>
              <a:buAutoNum type="arabicPeriod"/>
            </a:pPr>
            <a:r>
              <a:rPr lang="cs-CZ" dirty="0" smtClean="0"/>
              <a:t>Daňový balíček 2017</a:t>
            </a:r>
            <a:endParaRPr lang="cs-CZ" dirty="0"/>
          </a:p>
          <a:p>
            <a:pPr marL="596900" indent="-514350">
              <a:buFont typeface="+mj-lt"/>
              <a:buAutoNum type="arabicPeriod"/>
            </a:pP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57188" y="6286500"/>
            <a:ext cx="1357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9E3BA9B-F975-4A20-9F48-EB9FD0293DA2}" type="slidenum">
              <a:rPr lang="cs-CZ" sz="2000" b="1" smtClean="0">
                <a:latin typeface="Lucida Sans Unicode" pitchFamily="34" charset="0"/>
              </a:rPr>
              <a:pPr/>
              <a:t>2</a:t>
            </a:fld>
            <a:endParaRPr lang="cs-CZ" sz="2800" dirty="0"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738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1. Změna daně z nabytí nemovitých věcí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novela č. 254/2016 Sb.</a:t>
            </a:r>
          </a:p>
          <a:p>
            <a:r>
              <a:rPr lang="cs-CZ" dirty="0" smtClean="0"/>
              <a:t>účinnost od 1. listopadu 2016</a:t>
            </a:r>
          </a:p>
          <a:p>
            <a:r>
              <a:rPr lang="cs-CZ" dirty="0" smtClean="0"/>
              <a:t>hlavní změny</a:t>
            </a:r>
          </a:p>
          <a:p>
            <a:pPr lvl="1"/>
            <a:r>
              <a:rPr lang="cs-CZ" b="1" dirty="0" smtClean="0"/>
              <a:t>sjednocení osoby poplatníka na nabyvatele</a:t>
            </a:r>
          </a:p>
          <a:p>
            <a:pPr lvl="1"/>
            <a:r>
              <a:rPr lang="cs-CZ" dirty="0" smtClean="0"/>
              <a:t>změna </a:t>
            </a:r>
            <a:r>
              <a:rPr lang="cs-CZ" dirty="0"/>
              <a:t>koncepce zdanění nabytí inženýrských </a:t>
            </a:r>
            <a:r>
              <a:rPr lang="cs-CZ" dirty="0" smtClean="0"/>
              <a:t>sítí</a:t>
            </a:r>
          </a:p>
          <a:p>
            <a:pPr lvl="1"/>
            <a:r>
              <a:rPr lang="cs-CZ" b="1" dirty="0"/>
              <a:t>osvobození nabytí nemovitých věcí územními samosprávnými </a:t>
            </a:r>
            <a:r>
              <a:rPr lang="cs-CZ" b="1" dirty="0" smtClean="0"/>
              <a:t>celky a dobrovolným i svazky obcí</a:t>
            </a:r>
          </a:p>
          <a:p>
            <a:pPr lvl="1"/>
            <a:r>
              <a:rPr lang="cs-CZ" dirty="0"/>
              <a:t>zjednodušení určení základu daně u směny nemovitých </a:t>
            </a:r>
            <a:r>
              <a:rPr lang="cs-CZ" dirty="0" smtClean="0"/>
              <a:t>věcí</a:t>
            </a:r>
          </a:p>
          <a:p>
            <a:pPr lvl="1"/>
            <a:r>
              <a:rPr lang="cs-CZ" dirty="0"/>
              <a:t>úprava koncepce osvobození nových staveb a jednotek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57188" y="6286500"/>
            <a:ext cx="1357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9E3BA9B-F975-4A20-9F48-EB9FD0293DA2}" type="slidenum">
              <a:rPr lang="cs-CZ" sz="2000" b="1" smtClean="0">
                <a:latin typeface="Lucida Sans Unicode" pitchFamily="34" charset="0"/>
              </a:rPr>
              <a:pPr/>
              <a:t>3</a:t>
            </a:fld>
            <a:endParaRPr lang="cs-CZ" sz="2800" dirty="0"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315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Poplatník daně z nabytí nemovitých věcí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0701941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57188" y="6286500"/>
            <a:ext cx="1357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9E3BA9B-F975-4A20-9F48-EB9FD0293DA2}" type="slidenum">
              <a:rPr lang="cs-CZ" sz="2000" b="1" smtClean="0">
                <a:latin typeface="Lucida Sans Unicode" pitchFamily="34" charset="0"/>
              </a:rPr>
              <a:pPr/>
              <a:t>4</a:t>
            </a:fld>
            <a:endParaRPr lang="cs-CZ" sz="2800" dirty="0"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987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Osvobození územních samospráv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345425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57188" y="6286500"/>
            <a:ext cx="1357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9E3BA9B-F975-4A20-9F48-EB9FD0293DA2}" type="slidenum">
              <a:rPr lang="cs-CZ" sz="2000" b="1" smtClean="0">
                <a:latin typeface="Lucida Sans Unicode" pitchFamily="34" charset="0"/>
              </a:rPr>
              <a:pPr/>
              <a:t>5</a:t>
            </a:fld>
            <a:endParaRPr lang="cs-CZ" sz="2800" dirty="0"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628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1I. Prokazování původu majetku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novela č. 321/2016 Sb.</a:t>
            </a:r>
          </a:p>
          <a:p>
            <a:r>
              <a:rPr lang="cs-CZ" dirty="0" smtClean="0"/>
              <a:t>účinnost od 1. prosince 2016</a:t>
            </a:r>
          </a:p>
          <a:p>
            <a:r>
              <a:rPr lang="cs-CZ" dirty="0" smtClean="0"/>
              <a:t>cíl</a:t>
            </a:r>
          </a:p>
          <a:p>
            <a:pPr lvl="1"/>
            <a:r>
              <a:rPr lang="cs-CZ" dirty="0" smtClean="0"/>
              <a:t>zdanění </a:t>
            </a:r>
            <a:r>
              <a:rPr lang="cs-CZ" dirty="0"/>
              <a:t>nepřiznaných příjmů nikoli odčerpání nelegálního </a:t>
            </a:r>
            <a:r>
              <a:rPr lang="cs-CZ" dirty="0" smtClean="0"/>
              <a:t>majetku</a:t>
            </a:r>
          </a:p>
          <a:p>
            <a:r>
              <a:rPr lang="cs-CZ" dirty="0" smtClean="0"/>
              <a:t>působnost</a:t>
            </a:r>
          </a:p>
          <a:p>
            <a:pPr lvl="1"/>
            <a:r>
              <a:rPr lang="cs-CZ" dirty="0" smtClean="0"/>
              <a:t>fyzické i právnické osoby (i </a:t>
            </a:r>
            <a:r>
              <a:rPr lang="cs-CZ" dirty="0" err="1" smtClean="0"/>
              <a:t>kvazisubjekty</a:t>
            </a:r>
            <a:r>
              <a:rPr lang="cs-CZ" dirty="0" smtClean="0"/>
              <a:t>) </a:t>
            </a:r>
          </a:p>
          <a:p>
            <a:pPr lvl="1"/>
            <a:r>
              <a:rPr lang="cs-CZ" dirty="0" smtClean="0"/>
              <a:t>respektována lhůta pro stanovení daně</a:t>
            </a:r>
          </a:p>
          <a:p>
            <a:r>
              <a:rPr lang="cs-CZ" dirty="0" smtClean="0"/>
              <a:t>nástroje</a:t>
            </a:r>
          </a:p>
          <a:p>
            <a:pPr lvl="1"/>
            <a:r>
              <a:rPr lang="cs-CZ" dirty="0" smtClean="0"/>
              <a:t>výzva k prokázání příjmů</a:t>
            </a:r>
          </a:p>
          <a:p>
            <a:pPr lvl="1"/>
            <a:r>
              <a:rPr lang="cs-CZ" dirty="0" smtClean="0"/>
              <a:t>prohlášení o majetku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57188" y="6286500"/>
            <a:ext cx="1357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9E3BA9B-F975-4A20-9F48-EB9FD0293DA2}" type="slidenum">
              <a:rPr lang="cs-CZ" sz="2000" b="1" smtClean="0">
                <a:latin typeface="Lucida Sans Unicode" pitchFamily="34" charset="0"/>
              </a:rPr>
              <a:pPr/>
              <a:t>6</a:t>
            </a:fld>
            <a:endParaRPr lang="cs-CZ" sz="2800" dirty="0"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415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1II. Elektronická evidence tržeb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zákon č. 112/2016 Sb.</a:t>
            </a:r>
          </a:p>
          <a:p>
            <a:r>
              <a:rPr lang="cs-CZ" dirty="0" smtClean="0"/>
              <a:t>účinnost od 1. prosince 2016 (určitá ustanovení již od 1. září 2016) </a:t>
            </a:r>
          </a:p>
          <a:p>
            <a:r>
              <a:rPr lang="cs-CZ" dirty="0" smtClean="0"/>
              <a:t>postupný náběh </a:t>
            </a:r>
          </a:p>
          <a:p>
            <a:pPr lvl="1"/>
            <a:r>
              <a:rPr lang="cs-CZ" dirty="0" smtClean="0"/>
              <a:t>od 1. prosince 2016 – ubytovací a stravovací služby</a:t>
            </a:r>
          </a:p>
          <a:p>
            <a:pPr lvl="1"/>
            <a:r>
              <a:rPr lang="cs-CZ" dirty="0" smtClean="0"/>
              <a:t>od 1. března 2017 – maloobchod a velkoobchod</a:t>
            </a:r>
          </a:p>
          <a:p>
            <a:pPr lvl="1"/>
            <a:r>
              <a:rPr lang="cs-CZ" dirty="0" smtClean="0"/>
              <a:t>od 1. března 2018 – ostatní s výjimkou vybraných řemesel a výrobních činností</a:t>
            </a:r>
          </a:p>
          <a:p>
            <a:pPr lvl="1"/>
            <a:r>
              <a:rPr lang="cs-CZ" dirty="0" smtClean="0"/>
              <a:t>od 1. června 2018 – všichni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57188" y="6286500"/>
            <a:ext cx="1357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9E3BA9B-F975-4A20-9F48-EB9FD0293DA2}" type="slidenum">
              <a:rPr lang="cs-CZ" sz="2000" b="1" smtClean="0">
                <a:latin typeface="Lucida Sans Unicode" pitchFamily="34" charset="0"/>
              </a:rPr>
              <a:pPr/>
              <a:t>7</a:t>
            </a:fld>
            <a:endParaRPr lang="cs-CZ" sz="2800" dirty="0"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481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Schéma elektronické evidence tržeb</a:t>
            </a:r>
            <a:endParaRPr lang="cs-CZ" dirty="0"/>
          </a:p>
        </p:txBody>
      </p:sp>
      <p:pic>
        <p:nvPicPr>
          <p:cNvPr id="4" name="Zástupný symbol pro obsah 2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85386" y="1572365"/>
            <a:ext cx="7535086" cy="3080771"/>
          </a:xfrm>
          <a:prstGeom prst="rect">
            <a:avLst/>
          </a:prstGeom>
        </p:spPr>
      </p:pic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57188" y="6286500"/>
            <a:ext cx="1357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9E3BA9B-F975-4A20-9F48-EB9FD0293DA2}" type="slidenum">
              <a:rPr lang="cs-CZ" sz="2000" b="1" smtClean="0">
                <a:latin typeface="Lucida Sans Unicode" pitchFamily="34" charset="0"/>
              </a:rPr>
              <a:pPr/>
              <a:t>8</a:t>
            </a:fld>
            <a:endParaRPr lang="cs-CZ" sz="2800" dirty="0"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32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1V. Daň z hazardních her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zákon č. 187/2016 Sb.</a:t>
            </a:r>
          </a:p>
          <a:p>
            <a:r>
              <a:rPr lang="cs-CZ" dirty="0" smtClean="0"/>
              <a:t>účinnost od 1. ledna 2017</a:t>
            </a:r>
          </a:p>
          <a:p>
            <a:r>
              <a:rPr lang="cs-CZ" dirty="0" smtClean="0"/>
              <a:t>součást reformy regulace hazardních her</a:t>
            </a:r>
          </a:p>
          <a:p>
            <a:r>
              <a:rPr lang="cs-CZ" dirty="0" smtClean="0"/>
              <a:t>nahradí odvod z loterií a jiných podobných her</a:t>
            </a:r>
          </a:p>
          <a:p>
            <a:r>
              <a:rPr lang="cs-CZ" dirty="0" smtClean="0"/>
              <a:t>hlavní cíle</a:t>
            </a:r>
          </a:p>
          <a:p>
            <a:pPr lvl="1"/>
            <a:r>
              <a:rPr lang="cs-CZ" dirty="0" smtClean="0"/>
              <a:t>ochrana </a:t>
            </a:r>
            <a:r>
              <a:rPr lang="cs-CZ" dirty="0"/>
              <a:t>hráčů</a:t>
            </a:r>
          </a:p>
          <a:p>
            <a:pPr lvl="1"/>
            <a:r>
              <a:rPr lang="cs-CZ" dirty="0" smtClean="0"/>
              <a:t>otevření </a:t>
            </a:r>
            <a:r>
              <a:rPr lang="cs-CZ" dirty="0"/>
              <a:t>trhu zahraničním provozovatelům</a:t>
            </a:r>
          </a:p>
          <a:p>
            <a:pPr lvl="1"/>
            <a:r>
              <a:rPr lang="cs-CZ" dirty="0" smtClean="0"/>
              <a:t>reakce </a:t>
            </a:r>
            <a:r>
              <a:rPr lang="cs-CZ" dirty="0"/>
              <a:t>na růst trhu internetových her</a:t>
            </a:r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57188" y="6286500"/>
            <a:ext cx="1357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9E3BA9B-F975-4A20-9F48-EB9FD0293DA2}" type="slidenum">
              <a:rPr lang="cs-CZ" sz="2000" b="1" smtClean="0">
                <a:latin typeface="Lucida Sans Unicode" pitchFamily="34" charset="0"/>
              </a:rPr>
              <a:pPr/>
              <a:t>9</a:t>
            </a:fld>
            <a:endParaRPr lang="cs-CZ" sz="2800" dirty="0"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337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3832</TotalTime>
  <Words>619</Words>
  <Application>Microsoft Office PowerPoint</Application>
  <PresentationFormat>Předvádění na obrazovce (4:3)</PresentationFormat>
  <Paragraphs>156</Paragraphs>
  <Slides>17</Slides>
  <Notes>15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Slunovrat</vt:lpstr>
      <vt:lpstr>Aktuální změny daňových zákonů</vt:lpstr>
      <vt:lpstr>Osnova</vt:lpstr>
      <vt:lpstr>1. Změna daně z nabytí nemovitých věcí</vt:lpstr>
      <vt:lpstr>Poplatník daně z nabytí nemovitých věcí</vt:lpstr>
      <vt:lpstr>Osvobození územních samospráv</vt:lpstr>
      <vt:lpstr>1I. Prokazování původu majetku</vt:lpstr>
      <vt:lpstr>1II. Elektronická evidence tržeb</vt:lpstr>
      <vt:lpstr>Schéma elektronické evidence tržeb</vt:lpstr>
      <vt:lpstr>1V. Daň z hazardních her</vt:lpstr>
      <vt:lpstr>Rozpočtové určení daně</vt:lpstr>
      <vt:lpstr>Informační povinnosti obcí   1/2</vt:lpstr>
      <vt:lpstr>Informační povinnosti obcí   2/2</vt:lpstr>
      <vt:lpstr>V. Daňový balíček 2017</vt:lpstr>
      <vt:lpstr>Novela zákona o místních poplatcích</vt:lpstr>
      <vt:lpstr>Novela zákona o daních z příjmů</vt:lpstr>
      <vt:lpstr>Novela zákona o DPH</vt:lpstr>
      <vt:lpstr>Děkuji za pozornost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Boháčovi</dc:creator>
  <cp:lastModifiedBy>Radim Boháč</cp:lastModifiedBy>
  <cp:revision>389</cp:revision>
  <dcterms:created xsi:type="dcterms:W3CDTF">2010-01-10T10:53:02Z</dcterms:created>
  <dcterms:modified xsi:type="dcterms:W3CDTF">2016-10-11T07:48:45Z</dcterms:modified>
</cp:coreProperties>
</file>