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62" r:id="rId3"/>
    <p:sldId id="361" r:id="rId4"/>
    <p:sldId id="365" r:id="rId5"/>
    <p:sldId id="363" r:id="rId6"/>
    <p:sldId id="366" r:id="rId7"/>
    <p:sldId id="367" r:id="rId8"/>
    <p:sldId id="364" r:id="rId9"/>
    <p:sldId id="368" r:id="rId10"/>
    <p:sldId id="370" r:id="rId11"/>
    <p:sldId id="371" r:id="rId12"/>
    <p:sldId id="372" r:id="rId13"/>
    <p:sldId id="369" r:id="rId14"/>
    <p:sldId id="258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ulní strana" id="{7B692206-E671-4541-BF20-B205A4DF3851}">
          <p14:sldIdLst>
            <p14:sldId id="256"/>
          </p14:sldIdLst>
        </p14:section>
        <p14:section name="Obsah" id="{905F8762-B386-4E38-A933-83751AE92FC0}">
          <p14:sldIdLst>
            <p14:sldId id="362"/>
            <p14:sldId id="361"/>
            <p14:sldId id="365"/>
            <p14:sldId id="363"/>
            <p14:sldId id="366"/>
            <p14:sldId id="367"/>
            <p14:sldId id="364"/>
            <p14:sldId id="368"/>
            <p14:sldId id="370"/>
            <p14:sldId id="371"/>
            <p14:sldId id="372"/>
            <p14:sldId id="369"/>
          </p14:sldIdLst>
        </p14:section>
        <p14:section name="Poděkování" id="{57CEAD7D-A9AC-46E3-B16F-0670974FC0E0}">
          <p14:sldIdLst>
            <p14:sldId id="258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náčková Kateřina Ing. Mgr." initials="JKIM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19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Střední styl 4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Střední styl 3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86609" autoAdjust="0"/>
  </p:normalViewPr>
  <p:slideViewPr>
    <p:cSldViewPr>
      <p:cViewPr varScale="1">
        <p:scale>
          <a:sx n="67" d="100"/>
          <a:sy n="67" d="100"/>
        </p:scale>
        <p:origin x="-124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5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091367-4B76-4F5F-B4A0-091F74424322}" type="datetimeFigureOut">
              <a:rPr lang="cs-CZ" smtClean="0"/>
              <a:pPr/>
              <a:t>21.02.2017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0DC0D2-E44C-416D-955C-0A6F7B9D57B1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5218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642F4F-4E93-47BF-A2A8-9D74028EDC07}" type="datetimeFigureOut">
              <a:rPr lang="cs-CZ" smtClean="0"/>
              <a:pPr/>
              <a:t>21.02.2017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FC442-BD86-4C4C-BFFE-745F88BC43A0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6752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FC442-BD86-4C4C-BFFE-745F88BC43A0}" type="slidenum">
              <a:rPr lang="cs-CZ" smtClean="0"/>
              <a:pPr/>
              <a:t>2</a:t>
            </a:fld>
            <a:endParaRPr lang="cs-CZ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Dnes podobné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FC442-BD86-4C4C-BFFE-745F88BC43A0}" type="slidenum">
              <a:rPr lang="cs-CZ" smtClean="0"/>
              <a:pPr/>
              <a:t>11</a:t>
            </a:fld>
            <a:endParaRPr lang="cs-CZ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Dnes</a:t>
            </a:r>
            <a:r>
              <a:rPr lang="cs-CZ" baseline="0" dirty="0" smtClean="0"/>
              <a:t> opačně</a:t>
            </a:r>
          </a:p>
          <a:p>
            <a:r>
              <a:rPr lang="cs-CZ" baseline="0" dirty="0" smtClean="0"/>
              <a:t>Příklad – poslanecký návrh na vytvoření Lesnického a dřevařského fondu - odvod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FC442-BD86-4C4C-BFFE-745F88BC43A0}" type="slidenum">
              <a:rPr lang="cs-CZ" smtClean="0"/>
              <a:pPr/>
              <a:t>12</a:t>
            </a:fld>
            <a:endParaRPr lang="cs-CZ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FC442-BD86-4C4C-BFFE-745F88BC43A0}" type="slidenum">
              <a:rPr lang="cs-CZ" smtClean="0"/>
              <a:pPr/>
              <a:t>13</a:t>
            </a:fld>
            <a:endParaRPr lang="cs-CZ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FC442-BD86-4C4C-BFFE-745F88BC43A0}" type="slidenum">
              <a:rPr lang="cs-CZ" smtClean="0"/>
              <a:pPr/>
              <a:t>3</a:t>
            </a:fld>
            <a:endParaRPr lang="cs-CZ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FC442-BD86-4C4C-BFFE-745F88BC43A0}" type="slidenum">
              <a:rPr lang="cs-CZ" smtClean="0"/>
              <a:pPr/>
              <a:t>4</a:t>
            </a:fld>
            <a:endParaRPr lang="cs-CZ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FC442-BD86-4C4C-BFFE-745F88BC43A0}" type="slidenum">
              <a:rPr lang="cs-CZ" smtClean="0"/>
              <a:pPr/>
              <a:t>5</a:t>
            </a:fld>
            <a:endParaRPr lang="cs-CZ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FC442-BD86-4C4C-BFFE-745F88BC43A0}" type="slidenum">
              <a:rPr lang="cs-CZ" smtClean="0"/>
              <a:pPr/>
              <a:t>6</a:t>
            </a:fld>
            <a:endParaRPr lang="cs-CZ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FC442-BD86-4C4C-BFFE-745F88BC43A0}" type="slidenum">
              <a:rPr lang="cs-CZ" smtClean="0"/>
              <a:pPr/>
              <a:t>7</a:t>
            </a:fld>
            <a:endParaRPr lang="cs-CZ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hledal pojem pro daně</a:t>
            </a:r>
            <a:r>
              <a:rPr lang="cs-CZ" baseline="0" dirty="0" smtClean="0"/>
              <a:t> v širším smyslu</a:t>
            </a:r>
          </a:p>
          <a:p>
            <a:r>
              <a:rPr lang="cs-CZ" dirty="0" smtClean="0"/>
              <a:t>význam berně – brát,</a:t>
            </a:r>
            <a:r>
              <a:rPr lang="cs-CZ" baseline="0" dirty="0" smtClean="0"/>
              <a:t> daně - dát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FC442-BD86-4C4C-BFFE-745F88BC43A0}" type="slidenum">
              <a:rPr lang="cs-CZ" smtClean="0"/>
              <a:pPr/>
              <a:t>8</a:t>
            </a:fld>
            <a:endParaRPr lang="cs-CZ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Povedlo se</a:t>
            </a:r>
            <a:r>
              <a:rPr lang="cs-CZ" baseline="0" dirty="0" smtClean="0"/>
              <a:t> dnes je daňový řád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FC442-BD86-4C4C-BFFE-745F88BC43A0}" type="slidenum">
              <a:rPr lang="cs-CZ" smtClean="0"/>
              <a:pPr/>
              <a:t>9</a:t>
            </a:fld>
            <a:endParaRPr lang="cs-CZ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Dnes se vrací podzákonné předpisy</a:t>
            </a:r>
          </a:p>
          <a:p>
            <a:r>
              <a:rPr lang="cs-CZ" dirty="0" smtClean="0"/>
              <a:t>A</a:t>
            </a:r>
            <a:r>
              <a:rPr lang="cs-CZ" baseline="0" dirty="0" smtClean="0"/>
              <a:t> problém může být s formuláři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FC442-BD86-4C4C-BFFE-745F88BC43A0}" type="slidenum">
              <a:rPr lang="cs-CZ" smtClean="0"/>
              <a:pPr/>
              <a:t>10</a:t>
            </a:fld>
            <a:endParaRPr lang="cs-CZ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dpis 10"/>
          <p:cNvSpPr>
            <a:spLocks noGrp="1"/>
          </p:cNvSpPr>
          <p:nvPr>
            <p:ph type="title"/>
          </p:nvPr>
        </p:nvSpPr>
        <p:spPr>
          <a:xfrm>
            <a:off x="899592" y="3645024"/>
            <a:ext cx="7344816" cy="100811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998240" y="6093296"/>
            <a:ext cx="1845568" cy="365125"/>
          </a:xfrm>
        </p:spPr>
        <p:txBody>
          <a:bodyPr/>
          <a:lstStyle/>
          <a:p>
            <a:fld id="{A2A46377-39A1-4831-B429-D327D4091845}" type="datetimeFigureOut">
              <a:rPr lang="cs-CZ" smtClean="0"/>
              <a:pPr/>
              <a:t>21.02.2017</a:t>
            </a:fld>
            <a:endParaRPr lang="cs-CZ" dirty="0"/>
          </a:p>
        </p:txBody>
      </p:sp>
      <p:sp>
        <p:nvSpPr>
          <p:cNvPr id="9" name="Zástupný symbol pro zápatí 8"/>
          <p:cNvSpPr>
            <a:spLocks noGrp="1"/>
          </p:cNvSpPr>
          <p:nvPr>
            <p:ph type="ftr" sz="quarter" idx="11"/>
          </p:nvPr>
        </p:nvSpPr>
        <p:spPr>
          <a:xfrm>
            <a:off x="3476600" y="6093296"/>
            <a:ext cx="2895600" cy="365125"/>
          </a:xfrm>
        </p:spPr>
        <p:txBody>
          <a:bodyPr/>
          <a:lstStyle/>
          <a:p>
            <a:pPr algn="l"/>
            <a:r>
              <a:rPr lang="cs-CZ" dirty="0" smtClean="0"/>
              <a:t>Jméno přednášejícího</a:t>
            </a:r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>
          <a:xfrm>
            <a:off x="7740352" y="6093296"/>
            <a:ext cx="1224136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dirty="0" smtClean="0"/>
              <a:t>Počet stránek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1492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Název snímku</a:t>
            </a:r>
            <a:endParaRPr lang="cs-CZ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3"/>
          </p:nvPr>
        </p:nvSpPr>
        <p:spPr>
          <a:xfrm>
            <a:off x="323850" y="1124744"/>
            <a:ext cx="8496300" cy="4968081"/>
          </a:xfrm>
        </p:spPr>
        <p:txBody>
          <a:bodyPr/>
          <a:lstStyle>
            <a:lvl1pPr>
              <a:buClr>
                <a:srgbClr val="92191C"/>
              </a:buClr>
              <a:defRPr/>
            </a:lvl1pPr>
            <a:lvl2pPr>
              <a:buClr>
                <a:srgbClr val="92191C"/>
              </a:buClr>
              <a:defRPr/>
            </a:lvl2pPr>
            <a:lvl3pPr>
              <a:buClr>
                <a:srgbClr val="92191C"/>
              </a:buClr>
              <a:defRPr/>
            </a:lvl3pPr>
            <a:lvl4pPr>
              <a:buClr>
                <a:srgbClr val="92191C"/>
              </a:buClr>
              <a:defRPr/>
            </a:lvl4pPr>
            <a:lvl5pPr>
              <a:buClr>
                <a:srgbClr val="92191C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2A46377-39A1-4831-B429-D327D4091845}" type="datetimeFigureOut">
              <a:rPr lang="cs-CZ" smtClean="0"/>
              <a:pPr/>
              <a:t>21.02.2017</a:t>
            </a:fld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cs-CZ" dirty="0" smtClean="0"/>
              <a:t>Jméno přednášejícího</a:t>
            </a:r>
            <a:endParaRPr lang="cs-CZ" dirty="0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951B58-A4C1-4649-87D0-A2B6E0AC164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5936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6377-39A1-4831-B429-D327D4091845}" type="datetimeFigureOut">
              <a:rPr lang="cs-CZ" smtClean="0"/>
              <a:pPr/>
              <a:t>21.02.2017</a:t>
            </a:fld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Jméno přednášejícího</a:t>
            </a:r>
            <a:endParaRPr lang="cs-CZ" dirty="0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1B58-A4C1-4649-87D0-A2B6E0AC164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5497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Název snímku</a:t>
            </a:r>
            <a:endParaRPr lang="cs-CZ" dirty="0"/>
          </a:p>
        </p:txBody>
      </p:sp>
      <p:sp>
        <p:nvSpPr>
          <p:cNvPr id="7" name="Zástupný symbol pro obrázek 6"/>
          <p:cNvSpPr>
            <a:spLocks noGrp="1"/>
          </p:cNvSpPr>
          <p:nvPr>
            <p:ph type="pic" sz="quarter" idx="13"/>
          </p:nvPr>
        </p:nvSpPr>
        <p:spPr>
          <a:xfrm>
            <a:off x="395537" y="1124744"/>
            <a:ext cx="8352928" cy="3960440"/>
          </a:xfrm>
        </p:spPr>
        <p:txBody>
          <a:bodyPr/>
          <a:lstStyle/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395536" y="5227984"/>
            <a:ext cx="8352929" cy="649288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cs-CZ" dirty="0" smtClean="0"/>
              <a:t>Popisek obrázku</a:t>
            </a:r>
            <a:endParaRPr lang="cs-CZ" dirty="0"/>
          </a:p>
        </p:txBody>
      </p:sp>
      <p:cxnSp>
        <p:nvCxnSpPr>
          <p:cNvPr id="11" name="Přímá spojnice 10"/>
          <p:cNvCxnSpPr/>
          <p:nvPr userDrawn="1"/>
        </p:nvCxnSpPr>
        <p:spPr>
          <a:xfrm>
            <a:off x="395536" y="5155976"/>
            <a:ext cx="8352928" cy="0"/>
          </a:xfrm>
          <a:prstGeom prst="line">
            <a:avLst/>
          </a:prstGeom>
          <a:ln>
            <a:solidFill>
              <a:srgbClr val="92191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Zástupný symbol pro datum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2A46377-39A1-4831-B429-D327D4091845}" type="datetimeFigureOut">
              <a:rPr lang="cs-CZ" smtClean="0"/>
              <a:pPr/>
              <a:t>21.02.2017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cs-CZ" dirty="0" smtClean="0"/>
              <a:t>Jméno přednášejícího</a:t>
            </a:r>
            <a:endParaRPr lang="cs-CZ" dirty="0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C951B58-A4C1-4649-87D0-A2B6E0AC164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9844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Název snímku</a:t>
            </a:r>
            <a:endParaRPr lang="cs-CZ" dirty="0"/>
          </a:p>
        </p:txBody>
      </p:sp>
      <p:sp>
        <p:nvSpPr>
          <p:cNvPr id="7" name="Zástupný symbol pro tabulku 6"/>
          <p:cNvSpPr>
            <a:spLocks noGrp="1"/>
          </p:cNvSpPr>
          <p:nvPr>
            <p:ph type="tbl" sz="quarter" idx="13"/>
          </p:nvPr>
        </p:nvSpPr>
        <p:spPr>
          <a:xfrm>
            <a:off x="250825" y="1125538"/>
            <a:ext cx="8713788" cy="4967287"/>
          </a:xfrm>
          <a:noFill/>
        </p:spPr>
        <p:txBody>
          <a:bodyPr/>
          <a:lstStyle/>
          <a:p>
            <a:r>
              <a:rPr lang="cs-CZ" dirty="0" smtClean="0"/>
              <a:t>Kliknutím na ikonu přidáte tabulku.</a:t>
            </a:r>
            <a:endParaRPr lang="cs-CZ" dirty="0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2A46377-39A1-4831-B429-D327D4091845}" type="datetimeFigureOut">
              <a:rPr lang="cs-CZ" smtClean="0"/>
              <a:pPr/>
              <a:t>21.02.2017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cs-CZ" dirty="0" smtClean="0"/>
              <a:t>Jméno přednášejícího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951B58-A4C1-4649-87D0-A2B6E0AC164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203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Název snímku</a:t>
            </a:r>
            <a:endParaRPr lang="cs-CZ" dirty="0"/>
          </a:p>
        </p:txBody>
      </p:sp>
      <p:sp>
        <p:nvSpPr>
          <p:cNvPr id="9" name="Zástupný symbol pro graf 8"/>
          <p:cNvSpPr>
            <a:spLocks noGrp="1"/>
          </p:cNvSpPr>
          <p:nvPr>
            <p:ph type="chart" sz="quarter" idx="13"/>
          </p:nvPr>
        </p:nvSpPr>
        <p:spPr>
          <a:xfrm>
            <a:off x="323850" y="1196975"/>
            <a:ext cx="8569325" cy="4895850"/>
          </a:xfrm>
        </p:spPr>
        <p:txBody>
          <a:bodyPr/>
          <a:lstStyle/>
          <a:p>
            <a:r>
              <a:rPr lang="cs-CZ" dirty="0" smtClean="0"/>
              <a:t>Kliknutím na ikonu přidáte graf.</a:t>
            </a:r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2A46377-39A1-4831-B429-D327D4091845}" type="datetimeFigureOut">
              <a:rPr lang="cs-CZ" smtClean="0"/>
              <a:pPr/>
              <a:t>21.02.2017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cs-CZ" dirty="0" smtClean="0"/>
              <a:t>Jméno přednášejícího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951B58-A4C1-4649-87D0-A2B6E0AC164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34333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Název snímku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3970784" cy="5001419"/>
          </a:xfrm>
        </p:spPr>
        <p:txBody>
          <a:bodyPr/>
          <a:lstStyle>
            <a:lvl1pPr>
              <a:buClr>
                <a:srgbClr val="92191C"/>
              </a:buClr>
              <a:defRPr sz="2800"/>
            </a:lvl1pPr>
            <a:lvl2pPr>
              <a:buClr>
                <a:srgbClr val="92191C"/>
              </a:buClr>
              <a:defRPr sz="2400"/>
            </a:lvl2pPr>
            <a:lvl3pPr>
              <a:buClr>
                <a:srgbClr val="92191C"/>
              </a:buClr>
              <a:defRPr sz="2000"/>
            </a:lvl3pPr>
            <a:lvl4pPr>
              <a:buClr>
                <a:srgbClr val="92191C"/>
              </a:buClr>
              <a:defRPr sz="1800"/>
            </a:lvl4pPr>
            <a:lvl5pPr>
              <a:buClr>
                <a:srgbClr val="92191C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/>
          <a:lstStyle>
            <a:lvl1pPr>
              <a:buClr>
                <a:srgbClr val="92191C"/>
              </a:buClr>
              <a:defRPr sz="2800"/>
            </a:lvl1pPr>
            <a:lvl2pPr>
              <a:buClr>
                <a:srgbClr val="92191C"/>
              </a:buClr>
              <a:defRPr sz="2400"/>
            </a:lvl2pPr>
            <a:lvl3pPr>
              <a:buClr>
                <a:srgbClr val="92191C"/>
              </a:buClr>
              <a:defRPr sz="2000"/>
            </a:lvl3pPr>
            <a:lvl4pPr>
              <a:buClr>
                <a:srgbClr val="92191C"/>
              </a:buClr>
              <a:defRPr sz="1800"/>
            </a:lvl4pPr>
            <a:lvl5pPr>
              <a:buClr>
                <a:srgbClr val="92191C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cxnSp>
        <p:nvCxnSpPr>
          <p:cNvPr id="9" name="Přímá spojnice 8"/>
          <p:cNvCxnSpPr/>
          <p:nvPr userDrawn="1"/>
        </p:nvCxnSpPr>
        <p:spPr>
          <a:xfrm rot="5400000">
            <a:off x="1979712" y="3645024"/>
            <a:ext cx="5040560" cy="12700"/>
          </a:xfrm>
          <a:prstGeom prst="curvedConnector3">
            <a:avLst>
              <a:gd name="adj1" fmla="val 50000"/>
            </a:avLst>
          </a:prstGeom>
          <a:ln>
            <a:solidFill>
              <a:srgbClr val="92191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46377-39A1-4831-B429-D327D4091845}" type="datetimeFigureOut">
              <a:rPr lang="cs-CZ" smtClean="0"/>
              <a:pPr/>
              <a:t>21.02.2017</a:t>
            </a:fld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Jméno přednášejícího</a:t>
            </a:r>
            <a:endParaRPr lang="cs-CZ" dirty="0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51B58-A4C1-4649-87D0-A2B6E0AC164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04851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 smtClean="0"/>
              <a:t>Název snímku</a:t>
            </a:r>
            <a:endParaRPr lang="cs-CZ" dirty="0"/>
          </a:p>
        </p:txBody>
      </p:sp>
      <p:sp>
        <p:nvSpPr>
          <p:cNvPr id="7" name="Zástupný symbol pro obrázek 6"/>
          <p:cNvSpPr>
            <a:spLocks noGrp="1"/>
          </p:cNvSpPr>
          <p:nvPr>
            <p:ph type="pic" sz="quarter" idx="13"/>
          </p:nvPr>
        </p:nvSpPr>
        <p:spPr>
          <a:xfrm>
            <a:off x="5003800" y="1268413"/>
            <a:ext cx="3816350" cy="4105275"/>
          </a:xfrm>
        </p:spPr>
        <p:txBody>
          <a:bodyPr/>
          <a:lstStyle/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8" name="Zástupný symbol pro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5004048" y="5517232"/>
            <a:ext cx="3759317" cy="649288"/>
          </a:xfrm>
        </p:spPr>
        <p:txBody>
          <a:bodyPr>
            <a:normAutofit/>
          </a:bodyPr>
          <a:lstStyle>
            <a:lvl1pPr marL="0" indent="0" algn="r">
              <a:buNone/>
              <a:defRPr sz="1200" baseline="0"/>
            </a:lvl1pPr>
          </a:lstStyle>
          <a:p>
            <a:pPr lvl="0"/>
            <a:r>
              <a:rPr lang="cs-CZ" dirty="0" smtClean="0"/>
              <a:t>Popisek obrázku</a:t>
            </a:r>
            <a:endParaRPr lang="cs-CZ" dirty="0"/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5061155" y="5445224"/>
            <a:ext cx="3759317" cy="0"/>
          </a:xfrm>
          <a:prstGeom prst="line">
            <a:avLst/>
          </a:prstGeom>
          <a:ln>
            <a:solidFill>
              <a:srgbClr val="92191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Zástupný symbol pro text 11"/>
          <p:cNvSpPr>
            <a:spLocks noGrp="1"/>
          </p:cNvSpPr>
          <p:nvPr>
            <p:ph type="body" sz="quarter" idx="15"/>
          </p:nvPr>
        </p:nvSpPr>
        <p:spPr>
          <a:xfrm>
            <a:off x="467545" y="1268760"/>
            <a:ext cx="4248472" cy="4896544"/>
          </a:xfrm>
        </p:spPr>
        <p:txBody>
          <a:bodyPr/>
          <a:lstStyle>
            <a:lvl1pPr>
              <a:buClr>
                <a:srgbClr val="92191C"/>
              </a:buClr>
              <a:defRPr/>
            </a:lvl1pPr>
            <a:lvl2pPr>
              <a:buClr>
                <a:srgbClr val="92191C"/>
              </a:buClr>
              <a:defRPr/>
            </a:lvl2pPr>
            <a:lvl3pPr>
              <a:buClr>
                <a:srgbClr val="92191C"/>
              </a:buClr>
              <a:defRPr/>
            </a:lvl3pPr>
            <a:lvl4pPr>
              <a:buClr>
                <a:srgbClr val="92191C"/>
              </a:buClr>
              <a:defRPr/>
            </a:lvl4pPr>
            <a:lvl5pPr>
              <a:buClr>
                <a:srgbClr val="92191C"/>
              </a:buClr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cxnSp>
        <p:nvCxnSpPr>
          <p:cNvPr id="14" name="Přímá spojnice 13"/>
          <p:cNvCxnSpPr/>
          <p:nvPr userDrawn="1"/>
        </p:nvCxnSpPr>
        <p:spPr>
          <a:xfrm>
            <a:off x="4860032" y="1268760"/>
            <a:ext cx="0" cy="4896544"/>
          </a:xfrm>
          <a:prstGeom prst="line">
            <a:avLst/>
          </a:prstGeom>
          <a:ln>
            <a:solidFill>
              <a:srgbClr val="92191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Zástupný symbol pro datum 5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2A46377-39A1-4831-B429-D327D4091845}" type="datetimeFigureOut">
              <a:rPr lang="cs-CZ" smtClean="0"/>
              <a:pPr/>
              <a:t>21.02.2017</a:t>
            </a:fld>
            <a:endParaRPr lang="cs-CZ" dirty="0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cs-CZ" dirty="0" smtClean="0"/>
              <a:t>Jméno přednášejícího</a:t>
            </a:r>
            <a:endParaRPr lang="cs-CZ" dirty="0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C951B58-A4C1-4649-87D0-A2B6E0AC164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024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2123728" y="4077072"/>
            <a:ext cx="5400675" cy="576263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E-mailová adresa</a:t>
            </a:r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4"/>
          </p:nvPr>
        </p:nvSpPr>
        <p:spPr>
          <a:xfrm>
            <a:off x="926232" y="6160219"/>
            <a:ext cx="1773560" cy="365125"/>
          </a:xfrm>
        </p:spPr>
        <p:txBody>
          <a:bodyPr/>
          <a:lstStyle/>
          <a:p>
            <a:fld id="{A2A46377-39A1-4831-B429-D327D4091845}" type="datetimeFigureOut">
              <a:rPr lang="cs-CZ" smtClean="0"/>
              <a:pPr/>
              <a:t>21.02.2017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5"/>
          </p:nvPr>
        </p:nvSpPr>
        <p:spPr>
          <a:xfrm>
            <a:off x="3476600" y="6165304"/>
            <a:ext cx="2895600" cy="365125"/>
          </a:xfrm>
        </p:spPr>
        <p:txBody>
          <a:bodyPr/>
          <a:lstStyle/>
          <a:p>
            <a:pPr algn="l"/>
            <a:r>
              <a:rPr lang="cs-CZ" dirty="0" smtClean="0"/>
              <a:t>Jméno přednášejícího</a:t>
            </a:r>
            <a:endParaRPr lang="cs-CZ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6"/>
          </p:nvPr>
        </p:nvSpPr>
        <p:spPr>
          <a:xfrm>
            <a:off x="7740352" y="6165304"/>
            <a:ext cx="909464" cy="365125"/>
          </a:xfrm>
        </p:spPr>
        <p:txBody>
          <a:bodyPr/>
          <a:lstStyle>
            <a:lvl1pPr algn="l">
              <a:defRPr/>
            </a:lvl1pPr>
          </a:lstStyle>
          <a:p>
            <a:fld id="{2C951B58-A4C1-4649-87D0-A2B6E0AC164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32624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691680" y="188640"/>
            <a:ext cx="6995120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Název prezentace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A2A46377-39A1-4831-B429-D327D4091845}" type="datetimeFigureOut">
              <a:rPr lang="cs-CZ" smtClean="0"/>
              <a:pPr/>
              <a:t>21.02.2017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Jméno přednášejícího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C951B58-A4C1-4649-87D0-A2B6E0AC164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7663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3" r:id="rId4"/>
    <p:sldLayoutId id="2147483654" r:id="rId5"/>
    <p:sldLayoutId id="2147483651" r:id="rId6"/>
    <p:sldLayoutId id="2147483652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2191C"/>
        </a:buClr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92191C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2191C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92191C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92191C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3645024"/>
            <a:ext cx="7776864" cy="1008112"/>
          </a:xfrm>
        </p:spPr>
        <p:txBody>
          <a:bodyPr>
            <a:noAutofit/>
          </a:bodyPr>
          <a:lstStyle/>
          <a:p>
            <a:r>
              <a:rPr lang="pt-BR" sz="3600" b="1" dirty="0" smtClean="0"/>
              <a:t>Finanční </a:t>
            </a:r>
            <a:r>
              <a:rPr lang="cs-CZ" sz="3600" b="1" dirty="0" smtClean="0"/>
              <a:t>právo </a:t>
            </a:r>
            <a:r>
              <a:rPr lang="pt-BR" sz="3600" b="1" dirty="0" smtClean="0"/>
              <a:t>a </a:t>
            </a:r>
            <a:r>
              <a:rPr lang="pt-BR" sz="3600" b="1" dirty="0" smtClean="0"/>
              <a:t>finanční </a:t>
            </a:r>
            <a:r>
              <a:rPr lang="cs-CZ" sz="3600" b="1" dirty="0" smtClean="0"/>
              <a:t>věda a </a:t>
            </a:r>
            <a:r>
              <a:rPr lang="pt-BR" sz="3600" b="1" dirty="0" smtClean="0"/>
              <a:t>V</a:t>
            </a:r>
            <a:r>
              <a:rPr lang="pt-BR" sz="3600" b="1" dirty="0" smtClean="0"/>
              <a:t>. Funk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2800" b="1" i="1" dirty="0" smtClean="0"/>
              <a:t>135. výročí zahájení výuky národohospodářské vědy v českém jazyce na pražské Právnické fakultě</a:t>
            </a:r>
            <a:endParaRPr lang="cs-CZ" sz="2800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cs-CZ" sz="1600" dirty="0" smtClean="0"/>
              <a:t>21. února 2017</a:t>
            </a:r>
            <a:endParaRPr lang="cs-CZ" sz="16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cs-CZ" sz="1600" dirty="0" smtClean="0"/>
              <a:t>doc. JUDr. Radim Boháč, Ph.D.</a:t>
            </a:r>
          </a:p>
          <a:p>
            <a:pPr algn="l"/>
            <a:r>
              <a:rPr lang="cs-CZ" sz="1600" dirty="0" smtClean="0"/>
              <a:t>katedra finančního práva a finanční vědy</a:t>
            </a:r>
            <a:endParaRPr lang="cs-CZ" sz="16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cs-CZ" sz="1600" dirty="0" smtClean="0"/>
              <a:t>14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385475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388424" cy="576064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K ukládání daní na základě zákona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i="1" dirty="0" smtClean="0"/>
              <a:t>„znění § 111, který nestanoví, že daně a dávky mohou býti ukládány pouze zákonem, ale uvádí „na základě zákona““</a:t>
            </a:r>
          </a:p>
          <a:p>
            <a:r>
              <a:rPr lang="cs-CZ" i="1" dirty="0" smtClean="0"/>
              <a:t>„zákon může zmocniti cestu nařizovací k úpravě všech otázek… Takový výklad odpovídá doslova zákonu a byl u nás prakticky používán“</a:t>
            </a:r>
          </a:p>
          <a:p>
            <a:r>
              <a:rPr lang="cs-CZ" i="1" dirty="0" smtClean="0"/>
              <a:t>„Uvažme jen na příklad dalekosáhlý zákon o dani z obratu s jeho více než 30 zmocněními k nařízení“</a:t>
            </a:r>
          </a:p>
          <a:p>
            <a:r>
              <a:rPr lang="cs-CZ" i="1" dirty="0" smtClean="0"/>
              <a:t>„mohu pouze onen výklad uznati za přípustný, že </a:t>
            </a:r>
            <a:r>
              <a:rPr lang="cs-CZ" b="1" i="1" dirty="0" smtClean="0"/>
              <a:t>zákon podle naší ústavy musí stanoviti veškeré podstatné předpisy materielního i formálního rázu“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951B58-A4C1-4649-87D0-A2B6E0AC1647}" type="slidenum">
              <a:rPr lang="cs-CZ" smtClean="0"/>
              <a:pPr/>
              <a:t>10</a:t>
            </a:fld>
            <a:endParaRPr lang="cs-CZ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388424" cy="576064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Ke stavu berních zákonů		1/2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i="1" dirty="0" smtClean="0"/>
              <a:t>„Zákony berní byly namnoze v krátké době </a:t>
            </a:r>
            <a:r>
              <a:rPr lang="cs-CZ" b="1" i="1" dirty="0" smtClean="0"/>
              <a:t>měněny</a:t>
            </a:r>
            <a:r>
              <a:rPr lang="cs-CZ" i="1" dirty="0" smtClean="0"/>
              <a:t>, z čehož vzešla značná nepřehlednost a ztížení finanční administrativy.“</a:t>
            </a:r>
          </a:p>
          <a:p>
            <a:r>
              <a:rPr lang="cs-CZ" i="1" dirty="0" smtClean="0"/>
              <a:t>„Stačí jenom se podívati na index ke Sbírce zákonů a nařízení a na indexy Věstníku ministerstva financí, které neobsahují snad ani všechny vnitřní pokyny pro úřednictvo finanční, abychom si představili, jaké </a:t>
            </a:r>
            <a:r>
              <a:rPr lang="cs-CZ" b="1" i="1" dirty="0" smtClean="0"/>
              <a:t>obtíže musí překonávat finanční úřady a s nimi i poplatnictvo</a:t>
            </a:r>
            <a:r>
              <a:rPr lang="cs-CZ" i="1" dirty="0" smtClean="0"/>
              <a:t>. Připočteme si k tomu 9278 dosud uveřejněných judikátů finančních v Bohuslavově sbírce…“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951B58-A4C1-4649-87D0-A2B6E0AC1647}" type="slidenum">
              <a:rPr lang="cs-CZ" smtClean="0"/>
              <a:pPr/>
              <a:t>11</a:t>
            </a:fld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8388424" cy="576064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Ke stavu berních zákonů		2/2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i="1" dirty="0" smtClean="0"/>
              <a:t>„Byla to vlastně teprve novela č. 226 z roku 1936 k zákonu o přímých daních, kde parlament projevil iniciativní záslužnou činnost.“</a:t>
            </a:r>
          </a:p>
          <a:p>
            <a:r>
              <a:rPr lang="cs-CZ" i="1" dirty="0" smtClean="0"/>
              <a:t>„Správně zaznělo ve sněmovně poslanecké z lavic oposice, že je ohromným pokrokem, když parlament neomezuje svoji činnost jen na to, aby zpracoval, co se mu předkládá ke schválení, nýbrž že se stal sám tvořivým.“ 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951B58-A4C1-4649-87D0-A2B6E0AC1647}" type="slidenum">
              <a:rPr lang="cs-CZ" smtClean="0"/>
              <a:pPr/>
              <a:t>12</a:t>
            </a:fld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532440" cy="576064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K výuce finančního práva a finanční vědy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i="1" dirty="0" smtClean="0"/>
              <a:t>„Obligátním předmětem jest pouze finanční věda „se zvláštním zřetelem k československému zákonodárství finančnímu““</a:t>
            </a:r>
          </a:p>
          <a:p>
            <a:r>
              <a:rPr lang="cs-CZ" i="1" dirty="0" smtClean="0"/>
              <a:t>„studující věnují zpravidla jen pozornost finanční vědě a že přednášky o finančním právu, jakožto neobligátní, navštěvovány jsou velmi málo“</a:t>
            </a:r>
          </a:p>
          <a:p>
            <a:r>
              <a:rPr lang="cs-CZ" i="1" dirty="0" smtClean="0"/>
              <a:t>„doporučováno, aby </a:t>
            </a:r>
            <a:r>
              <a:rPr lang="cs-CZ" b="1" i="1" dirty="0" smtClean="0"/>
              <a:t>právo finanční </a:t>
            </a:r>
            <a:r>
              <a:rPr lang="cs-CZ" i="1" dirty="0" smtClean="0"/>
              <a:t>a tedy i nejdůležitější jeho část, </a:t>
            </a:r>
            <a:r>
              <a:rPr lang="cs-CZ" b="1" i="1" dirty="0" smtClean="0"/>
              <a:t>právo berní</a:t>
            </a:r>
            <a:r>
              <a:rPr lang="cs-CZ" i="1" dirty="0" smtClean="0"/>
              <a:t>, stalo se </a:t>
            </a:r>
            <a:r>
              <a:rPr lang="cs-CZ" b="1" i="1" dirty="0" smtClean="0"/>
              <a:t>obligátním předmětem studijním a zkušebním na právnických fakultách“</a:t>
            </a:r>
          </a:p>
          <a:p>
            <a:pPr>
              <a:buNone/>
            </a:pPr>
            <a:endParaRPr lang="cs-CZ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951B58-A4C1-4649-87D0-A2B6E0AC1647}" type="slidenum">
              <a:rPr lang="cs-CZ" smtClean="0"/>
              <a:pPr/>
              <a:t>13</a:t>
            </a:fld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3"/>
          </p:nvPr>
        </p:nvSpPr>
        <p:spPr>
          <a:xfrm>
            <a:off x="2123728" y="3789040"/>
            <a:ext cx="5400675" cy="1512168"/>
          </a:xfrm>
        </p:spPr>
        <p:txBody>
          <a:bodyPr>
            <a:normAutofit/>
          </a:bodyPr>
          <a:lstStyle/>
          <a:p>
            <a:r>
              <a:rPr lang="cs-CZ" sz="2400" dirty="0" smtClean="0"/>
              <a:t>e-mail</a:t>
            </a:r>
            <a:r>
              <a:rPr lang="cs-CZ" sz="2400" dirty="0"/>
              <a:t>: bohac@prf.cuni.cz</a:t>
            </a:r>
          </a:p>
          <a:p>
            <a:r>
              <a:rPr lang="cs-CZ" sz="2400" dirty="0" smtClean="0"/>
              <a:t>web: www.radimbohac.cz </a:t>
            </a:r>
            <a:r>
              <a:rPr lang="cs-CZ" sz="2400" dirty="0"/>
              <a:t/>
            </a:r>
            <a:br>
              <a:rPr lang="cs-CZ" sz="2400" dirty="0"/>
            </a:br>
            <a:r>
              <a:rPr lang="cs-CZ" sz="2400" dirty="0"/>
              <a:t>tel.: +420221005530</a:t>
            </a:r>
          </a:p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cs-CZ" sz="1600" dirty="0" smtClean="0"/>
              <a:t>21. února 2017</a:t>
            </a:r>
            <a:endParaRPr lang="cs-CZ" sz="16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cs-CZ" sz="1600" dirty="0"/>
              <a:t>doc. JUDr. Radim Boháč, Ph.D.</a:t>
            </a:r>
          </a:p>
          <a:p>
            <a:pPr algn="l"/>
            <a:r>
              <a:rPr lang="cs-CZ" sz="1600" dirty="0"/>
              <a:t>katedra finančního práva a finanční vědy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951B58-A4C1-4649-87D0-A2B6E0AC1647}" type="slidenum">
              <a:rPr lang="cs-CZ" sz="1600" smtClean="0"/>
              <a:pPr/>
              <a:t>14</a:t>
            </a:fld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24810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87208" cy="576064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prof. Vilém Funk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951B58-A4C1-4649-87D0-A2B6E0AC1647}" type="slidenum">
              <a:rPr lang="cs-CZ" smtClean="0"/>
              <a:pPr/>
              <a:t>2</a:t>
            </a:fld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980728"/>
            <a:ext cx="3024336" cy="5072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052736"/>
            <a:ext cx="3713410" cy="495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87208" cy="576064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 Životopisné údaje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14. ledna 1875 – 24. září 1955</a:t>
            </a:r>
          </a:p>
          <a:p>
            <a:r>
              <a:rPr lang="cs-CZ" dirty="0" smtClean="0"/>
              <a:t>1899 – promoce na právnické fakultě české univerzity v Praze</a:t>
            </a:r>
            <a:endParaRPr lang="cs-CZ" dirty="0" smtClean="0">
              <a:ea typeface="Calibri"/>
              <a:cs typeface="Times New Roman"/>
            </a:endParaRPr>
          </a:p>
          <a:p>
            <a:r>
              <a:rPr lang="cs-CZ" dirty="0" smtClean="0">
                <a:ea typeface="Calibri"/>
                <a:cs typeface="Times New Roman"/>
              </a:rPr>
              <a:t>1903 – habilitace</a:t>
            </a:r>
          </a:p>
          <a:p>
            <a:pPr lvl="1"/>
            <a:r>
              <a:rPr lang="cs-CZ" dirty="0">
                <a:ea typeface="Calibri"/>
                <a:cs typeface="Times New Roman"/>
              </a:rPr>
              <a:t>v</a:t>
            </a:r>
            <a:r>
              <a:rPr lang="cs-CZ" dirty="0" smtClean="0">
                <a:ea typeface="Calibri"/>
                <a:cs typeface="Times New Roman"/>
              </a:rPr>
              <a:t> oboru systém a dějiny finančního práva</a:t>
            </a:r>
          </a:p>
          <a:p>
            <a:pPr lvl="1"/>
            <a:r>
              <a:rPr lang="cs-CZ" dirty="0" smtClean="0">
                <a:ea typeface="Calibri"/>
                <a:cs typeface="Times New Roman"/>
              </a:rPr>
              <a:t>práce „Poplatek z převodu majetku na případ smrti“</a:t>
            </a:r>
          </a:p>
          <a:p>
            <a:r>
              <a:rPr lang="cs-CZ" dirty="0" smtClean="0">
                <a:ea typeface="Calibri"/>
                <a:cs typeface="Times New Roman"/>
              </a:rPr>
              <a:t>1909 – mimořádný a 1912 – řádný profesor</a:t>
            </a:r>
          </a:p>
          <a:p>
            <a:pPr lvl="1"/>
            <a:r>
              <a:rPr lang="cs-CZ" dirty="0" smtClean="0">
                <a:ea typeface="Calibri"/>
                <a:cs typeface="Times New Roman"/>
              </a:rPr>
              <a:t>obor finanční právo a finanční věda</a:t>
            </a:r>
            <a:endParaRPr lang="cs-CZ" dirty="0" smtClean="0"/>
          </a:p>
          <a:p>
            <a:r>
              <a:rPr lang="cs-CZ" smtClean="0"/>
              <a:t>1921 až </a:t>
            </a:r>
            <a:r>
              <a:rPr lang="cs-CZ" dirty="0" smtClean="0"/>
              <a:t>1922 a </a:t>
            </a:r>
            <a:r>
              <a:rPr lang="cs-CZ" smtClean="0"/>
              <a:t>1934 až </a:t>
            </a:r>
            <a:r>
              <a:rPr lang="cs-CZ" dirty="0" smtClean="0"/>
              <a:t>1935 – děkan Právnické fakulty Univerzity Karlovy </a:t>
            </a:r>
          </a:p>
          <a:p>
            <a:r>
              <a:rPr lang="cs-CZ" dirty="0" smtClean="0"/>
              <a:t>1938 až 1939 </a:t>
            </a:r>
            <a:r>
              <a:rPr lang="cs-CZ" dirty="0" smtClean="0">
                <a:ea typeface="Calibri"/>
                <a:cs typeface="Times New Roman"/>
              </a:rPr>
              <a:t>–</a:t>
            </a:r>
            <a:r>
              <a:rPr lang="cs-CZ" dirty="0" smtClean="0"/>
              <a:t> rektor Univerzity Karlovy</a:t>
            </a:r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951B58-A4C1-4649-87D0-A2B6E0AC1647}" type="slidenum">
              <a:rPr lang="cs-CZ" smtClean="0"/>
              <a:pPr/>
              <a:t>3</a:t>
            </a:fld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87208" cy="576064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 Nejvýznamnější publikace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Finanční věda se zvláštním zřetelem </a:t>
            </a:r>
            <a:br>
              <a:rPr lang="cs-CZ" dirty="0" smtClean="0"/>
            </a:br>
            <a:r>
              <a:rPr lang="cs-CZ" dirty="0" smtClean="0"/>
              <a:t>k československému zákonodárství finančnímu (1929)</a:t>
            </a:r>
          </a:p>
          <a:p>
            <a:pPr lvl="1"/>
            <a:r>
              <a:rPr lang="cs-CZ" i="1" dirty="0" smtClean="0"/>
              <a:t>„kde s velkou jasností jsou vyloženy základy finanční vědy, jakož i platné </a:t>
            </a:r>
            <a:r>
              <a:rPr lang="cs-CZ" i="1" dirty="0" err="1" smtClean="0"/>
              <a:t>česloslov</a:t>
            </a:r>
            <a:r>
              <a:rPr lang="cs-CZ" i="1" dirty="0" smtClean="0"/>
              <a:t>. zákonodárství finanční; je to jedna z nejoblíbenějších učebnic na právnické fakultě“</a:t>
            </a:r>
          </a:p>
          <a:p>
            <a:r>
              <a:rPr lang="cs-CZ" dirty="0" smtClean="0"/>
              <a:t>Naše berní právo (1934)</a:t>
            </a:r>
          </a:p>
          <a:p>
            <a:pPr lvl="1"/>
            <a:r>
              <a:rPr lang="cs-CZ" i="1" dirty="0" smtClean="0"/>
              <a:t>„Loni prof. Funk vydal Naše berní právo, jedinečnou a vpravdě průkopnickou práci v tomto oboru.“</a:t>
            </a:r>
            <a:r>
              <a:rPr lang="cs-CZ" dirty="0" smtClean="0"/>
              <a:t> </a:t>
            </a:r>
          </a:p>
          <a:p>
            <a:pPr>
              <a:buNone/>
            </a:pPr>
            <a:endParaRPr lang="cs-CZ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951B58-A4C1-4649-87D0-A2B6E0AC1647}" type="slidenum">
              <a:rPr lang="cs-CZ" smtClean="0"/>
              <a:pPr/>
              <a:t>4</a:t>
            </a:fld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87208" cy="576064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K rozdělení veřejných příjmů	1/3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i="1" dirty="0" smtClean="0"/>
              <a:t>„málo otázek finanční vědy jest zauzleno a plno sporů jako právě klasifikace příjmů veřejných“</a:t>
            </a:r>
          </a:p>
          <a:p>
            <a:endParaRPr lang="cs-CZ" i="1" dirty="0" smtClean="0"/>
          </a:p>
          <a:p>
            <a:r>
              <a:rPr lang="cs-CZ" i="1" dirty="0" smtClean="0"/>
              <a:t>„Rovněž terminologie legální jednotlivých států (pokud pozůstává) není </a:t>
            </a:r>
            <a:r>
              <a:rPr lang="cs-CZ" i="1" dirty="0" err="1" smtClean="0"/>
              <a:t>shodna</a:t>
            </a:r>
            <a:r>
              <a:rPr lang="cs-CZ" i="1" dirty="0" smtClean="0"/>
              <a:t>.“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951B58-A4C1-4649-87D0-A2B6E0AC1647}" type="slidenum">
              <a:rPr lang="cs-CZ" smtClean="0"/>
              <a:pPr/>
              <a:t>5</a:t>
            </a:fld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87208" cy="576064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 K rozdělení veřejných příjmů	2/3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veřejné příjmy</a:t>
            </a:r>
          </a:p>
          <a:p>
            <a:pPr lvl="1"/>
            <a:r>
              <a:rPr lang="cs-CZ" b="1" dirty="0" smtClean="0"/>
              <a:t>řádné</a:t>
            </a:r>
            <a:r>
              <a:rPr lang="cs-CZ" dirty="0" smtClean="0"/>
              <a:t> („</a:t>
            </a:r>
            <a:r>
              <a:rPr lang="cs-CZ" i="1" dirty="0" smtClean="0"/>
              <a:t>plynou z trvalých pramenů pravidelně a opětovně“</a:t>
            </a:r>
            <a:r>
              <a:rPr lang="cs-CZ" dirty="0" smtClean="0"/>
              <a:t>)</a:t>
            </a:r>
          </a:p>
          <a:p>
            <a:pPr lvl="1"/>
            <a:r>
              <a:rPr lang="cs-CZ" b="1" dirty="0" smtClean="0"/>
              <a:t>mimořádné</a:t>
            </a:r>
            <a:r>
              <a:rPr lang="cs-CZ" dirty="0" smtClean="0"/>
              <a:t> („</a:t>
            </a:r>
            <a:r>
              <a:rPr lang="cs-CZ" i="1" dirty="0" smtClean="0"/>
              <a:t>postrádají trvalého pramene a opětování“</a:t>
            </a:r>
            <a:r>
              <a:rPr lang="cs-CZ" dirty="0" smtClean="0"/>
              <a:t>)</a:t>
            </a:r>
          </a:p>
          <a:p>
            <a:r>
              <a:rPr lang="cs-CZ" dirty="0" smtClean="0"/>
              <a:t>řádné veřejné příjmy</a:t>
            </a:r>
          </a:p>
          <a:p>
            <a:pPr lvl="1"/>
            <a:r>
              <a:rPr lang="cs-CZ" b="1" dirty="0" smtClean="0"/>
              <a:t>příjmy z majetku těles veřejných a z podnikání jich</a:t>
            </a:r>
          </a:p>
          <a:p>
            <a:pPr lvl="1"/>
            <a:r>
              <a:rPr lang="cs-CZ" b="1" dirty="0" smtClean="0"/>
              <a:t>příjmy z nucených příspěvků hospodářství soukromých </a:t>
            </a:r>
            <a:r>
              <a:rPr lang="cs-CZ" dirty="0" smtClean="0"/>
              <a:t>= příjmy veřejnohospodářské, </a:t>
            </a:r>
            <a:r>
              <a:rPr lang="cs-CZ" dirty="0" err="1" smtClean="0"/>
              <a:t>státohospodářské</a:t>
            </a:r>
            <a:r>
              <a:rPr lang="cs-CZ" dirty="0" smtClean="0"/>
              <a:t>, derivativní, veřejné dávky, daně, berně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951B58-A4C1-4649-87D0-A2B6E0AC1647}" type="slidenum">
              <a:rPr lang="cs-CZ" smtClean="0"/>
              <a:pPr/>
              <a:t>6</a:t>
            </a:fld>
            <a:endParaRPr lang="cs-CZ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87208" cy="576064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 K rozdělení veřejných příjmů	3/3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příjmy z nucených příspěvků hospodářství soukromých = příjmy veřejnohospodářské, </a:t>
            </a:r>
            <a:r>
              <a:rPr lang="cs-CZ" dirty="0" err="1" smtClean="0"/>
              <a:t>státohospodářské</a:t>
            </a:r>
            <a:r>
              <a:rPr lang="cs-CZ" dirty="0" smtClean="0"/>
              <a:t>, derivativní, veřejné dávky, daně, berně</a:t>
            </a:r>
          </a:p>
          <a:p>
            <a:pPr lvl="1"/>
            <a:r>
              <a:rPr lang="cs-CZ" b="1" dirty="0" smtClean="0"/>
              <a:t>poplatky</a:t>
            </a:r>
            <a:r>
              <a:rPr lang="cs-CZ" dirty="0" smtClean="0"/>
              <a:t> („</a:t>
            </a:r>
            <a:r>
              <a:rPr lang="cs-CZ" i="1" dirty="0" smtClean="0"/>
              <a:t>dávky ukládané jako úplata za zvláštní činnost zařízení veřejných jednotlivcem vyvolanou“</a:t>
            </a:r>
            <a:r>
              <a:rPr lang="cs-CZ" dirty="0" smtClean="0"/>
              <a:t>)</a:t>
            </a:r>
          </a:p>
          <a:p>
            <a:pPr lvl="1"/>
            <a:r>
              <a:rPr lang="cs-CZ" b="1" dirty="0" smtClean="0"/>
              <a:t>daně v užším smyslu </a:t>
            </a:r>
            <a:r>
              <a:rPr lang="cs-CZ" dirty="0" smtClean="0"/>
              <a:t>(„</a:t>
            </a:r>
            <a:r>
              <a:rPr lang="cs-CZ" i="1" dirty="0" smtClean="0"/>
              <a:t>dávky ukládané ke krytí veřejné potřeby vůbec bez ohledu na to, zda a jakou měrou zařízení veřejná se používají“</a:t>
            </a:r>
            <a:r>
              <a:rPr lang="cs-CZ" dirty="0" smtClean="0"/>
              <a:t>)</a:t>
            </a:r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951B58-A4C1-4649-87D0-A2B6E0AC1647}" type="slidenum">
              <a:rPr lang="cs-CZ" smtClean="0"/>
              <a:pPr/>
              <a:t>7</a:t>
            </a:fld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87208" cy="576064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K pojmu berně, berní právo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cs-CZ" i="1" dirty="0" smtClean="0"/>
              <a:t>„Jsem si vědom, že volené mnou označení právo „berní“ </a:t>
            </a:r>
            <a:r>
              <a:rPr lang="cs-CZ" b="1" i="1" dirty="0" smtClean="0"/>
              <a:t>není veskrze případným a že nesouhlasí </a:t>
            </a:r>
            <a:r>
              <a:rPr lang="cs-CZ" i="1" dirty="0" smtClean="0"/>
              <a:t>zejména s legální terminologií veřejných dávek u nás dnes obvyklou, ostatně značně nejednotnou.“</a:t>
            </a:r>
          </a:p>
          <a:p>
            <a:r>
              <a:rPr lang="cs-CZ" i="1" dirty="0" smtClean="0"/>
              <a:t>„Slovo toto zkrátka nabylo jisté obvyklosti a soudím proto, že i v češtině označení práva o daních v širším smyslu úhrnným pojmenováním právo berní </a:t>
            </a:r>
            <a:r>
              <a:rPr lang="cs-CZ" b="1" i="1" dirty="0" smtClean="0"/>
              <a:t>není konečně pro označení celku o nic méně případnějším neb nepřípadnějším, než bylo by úhrnné označení jiné.</a:t>
            </a:r>
            <a:r>
              <a:rPr lang="cs-CZ" i="1" dirty="0" smtClean="0"/>
              <a:t>“</a:t>
            </a:r>
            <a:endParaRPr lang="cs-CZ" sz="3600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951B58-A4C1-4649-87D0-A2B6E0AC1647}" type="slidenum">
              <a:rPr lang="cs-CZ" smtClean="0"/>
              <a:pPr/>
              <a:t>8</a:t>
            </a:fld>
            <a:endParaRPr lang="cs-CZ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787208" cy="576064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/>
              <a:t>K všeobecnému zákonu bernímu 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i="1" dirty="0" smtClean="0"/>
              <a:t>„O uzákonění všeobecného zákona berního podle vzoru německého </a:t>
            </a:r>
            <a:r>
              <a:rPr lang="cs-CZ" i="1" dirty="0" err="1" smtClean="0"/>
              <a:t>Reichsgabenordnung</a:t>
            </a:r>
            <a:r>
              <a:rPr lang="cs-CZ" i="1" dirty="0" smtClean="0"/>
              <a:t> se již </a:t>
            </a:r>
            <a:r>
              <a:rPr lang="cs-CZ" b="1" i="1" dirty="0" smtClean="0"/>
              <a:t>dlouho u nás</a:t>
            </a:r>
            <a:r>
              <a:rPr lang="cs-CZ" i="1" dirty="0" smtClean="0"/>
              <a:t>, bohužel dosud marně, </a:t>
            </a:r>
            <a:r>
              <a:rPr lang="cs-CZ" b="1" i="1" dirty="0" smtClean="0"/>
              <a:t>usiluje</a:t>
            </a:r>
            <a:r>
              <a:rPr lang="cs-CZ" i="1" dirty="0" smtClean="0"/>
              <a:t>.“</a:t>
            </a:r>
          </a:p>
          <a:p>
            <a:r>
              <a:rPr lang="cs-CZ" i="1" dirty="0" smtClean="0"/>
              <a:t>„marně se domáháme  po celou dlouhou řadu let, aby se takovéto předpisy rázu obecného staly i u nás skutkem…“</a:t>
            </a:r>
          </a:p>
          <a:p>
            <a:r>
              <a:rPr lang="cs-CZ" i="1" dirty="0" smtClean="0"/>
              <a:t>„Zákony berní, jak dříve tak namnoze nyní, pracují se v jednotlivých odděleních ministerských </a:t>
            </a:r>
            <a:r>
              <a:rPr lang="cs-CZ" b="1" i="1" dirty="0" smtClean="0"/>
              <a:t>bez zachování jednotných hledisek při vymezování základních pojmů</a:t>
            </a:r>
            <a:r>
              <a:rPr lang="cs-CZ" i="1" dirty="0" smtClean="0"/>
              <a:t>. Právnickému propracování zákonů nevěnuje se vždy žádoucí péče, zvláště kde jde o zákony </a:t>
            </a:r>
            <a:r>
              <a:rPr lang="cs-CZ" b="1" i="1" dirty="0" smtClean="0"/>
              <a:t>narychlo vydávané</a:t>
            </a:r>
            <a:r>
              <a:rPr lang="cs-CZ" i="1" dirty="0" smtClean="0"/>
              <a:t>, by docílen byl finanční výsledek z nich co nejdříve.“</a:t>
            </a:r>
          </a:p>
          <a:p>
            <a:pPr>
              <a:buNone/>
            </a:pPr>
            <a:endParaRPr lang="cs-CZ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C951B58-A4C1-4649-87D0-A2B6E0AC1647}" type="slidenum">
              <a:rPr lang="cs-CZ" smtClean="0"/>
              <a:pPr/>
              <a:t>9</a:t>
            </a:fld>
            <a:endParaRPr lang="cs-CZ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Šablona_červená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C00000"/>
          </a:solidFill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ctr">
          <a:defRPr sz="3600" b="1" dirty="0" smtClean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Šablona_červená</Template>
  <TotalTime>2656</TotalTime>
  <Words>879</Words>
  <Application>Microsoft Office PowerPoint</Application>
  <PresentationFormat>Předvádění na obrazovce (4:3)</PresentationFormat>
  <Paragraphs>96</Paragraphs>
  <Slides>14</Slides>
  <Notes>12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Šablona_červená</vt:lpstr>
      <vt:lpstr>Finanční právo a finanční věda a V. Funk 135. výročí zahájení výuky národohospodářské vědy v českém jazyce na pražské Právnické fakultě</vt:lpstr>
      <vt:lpstr>prof. Vilém Funk</vt:lpstr>
      <vt:lpstr> Životopisné údaje</vt:lpstr>
      <vt:lpstr> Nejvýznamnější publikace</vt:lpstr>
      <vt:lpstr>K rozdělení veřejných příjmů 1/3</vt:lpstr>
      <vt:lpstr> K rozdělení veřejných příjmů 2/3</vt:lpstr>
      <vt:lpstr> K rozdělení veřejných příjmů 3/3</vt:lpstr>
      <vt:lpstr>K pojmu berně, berní právo</vt:lpstr>
      <vt:lpstr>K všeobecnému zákonu bernímu </vt:lpstr>
      <vt:lpstr>K ukládání daní na základě zákona</vt:lpstr>
      <vt:lpstr>Ke stavu berních zákonů  1/2</vt:lpstr>
      <vt:lpstr>Ke stavu berních zákonů  2/2</vt:lpstr>
      <vt:lpstr>K výuce finančního práva a finanční vědy</vt:lpstr>
      <vt:lpstr>Prezentace aplikace PowerPoint</vt:lpstr>
    </vt:vector>
  </TitlesOfParts>
  <Company>Univerzita Karlova v Praze, Právnická Fakulta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Obecná část rozpočtového práva III</dc:title>
  <dc:creator>Radim Bohac</dc:creator>
  <cp:lastModifiedBy>Radim Boháč</cp:lastModifiedBy>
  <cp:revision>243</cp:revision>
  <dcterms:created xsi:type="dcterms:W3CDTF">2015-03-30T13:03:17Z</dcterms:created>
  <dcterms:modified xsi:type="dcterms:W3CDTF">2017-02-21T10:57:23Z</dcterms:modified>
</cp:coreProperties>
</file>